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38"/>
  </p:notesMasterIdLst>
  <p:sldIdLst>
    <p:sldId id="746" r:id="rId2"/>
    <p:sldId id="813" r:id="rId3"/>
    <p:sldId id="788" r:id="rId4"/>
    <p:sldId id="829" r:id="rId5"/>
    <p:sldId id="820" r:id="rId6"/>
    <p:sldId id="821" r:id="rId7"/>
    <p:sldId id="822" r:id="rId8"/>
    <p:sldId id="823" r:id="rId9"/>
    <p:sldId id="773" r:id="rId10"/>
    <p:sldId id="778" r:id="rId11"/>
    <p:sldId id="796" r:id="rId12"/>
    <p:sldId id="833" r:id="rId13"/>
    <p:sldId id="804" r:id="rId14"/>
    <p:sldId id="807" r:id="rId15"/>
    <p:sldId id="831" r:id="rId16"/>
    <p:sldId id="832" r:id="rId17"/>
    <p:sldId id="790" r:id="rId18"/>
    <p:sldId id="791" r:id="rId19"/>
    <p:sldId id="770" r:id="rId20"/>
    <p:sldId id="775" r:id="rId21"/>
    <p:sldId id="824" r:id="rId22"/>
    <p:sldId id="789" r:id="rId23"/>
    <p:sldId id="809" r:id="rId24"/>
    <p:sldId id="825" r:id="rId25"/>
    <p:sldId id="759" r:id="rId26"/>
    <p:sldId id="794" r:id="rId27"/>
    <p:sldId id="819" r:id="rId28"/>
    <p:sldId id="798" r:id="rId29"/>
    <p:sldId id="797" r:id="rId30"/>
    <p:sldId id="799" r:id="rId31"/>
    <p:sldId id="810" r:id="rId32"/>
    <p:sldId id="818" r:id="rId33"/>
    <p:sldId id="826" r:id="rId34"/>
    <p:sldId id="827" r:id="rId35"/>
    <p:sldId id="828" r:id="rId36"/>
    <p:sldId id="816" r:id="rId37"/>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D042E71-DAB7-4DFD-BE31-9959EA6E9233}">
          <p14:sldIdLst>
            <p14:sldId id="746"/>
            <p14:sldId id="813"/>
          </p14:sldIdLst>
        </p14:section>
        <p14:section name="What is AI?" id="{02EAD91C-E369-437D-8842-25D8F40E750D}">
          <p14:sldIdLst>
            <p14:sldId id="788"/>
            <p14:sldId id="829"/>
            <p14:sldId id="820"/>
            <p14:sldId id="821"/>
            <p14:sldId id="822"/>
            <p14:sldId id="823"/>
            <p14:sldId id="773"/>
            <p14:sldId id="778"/>
            <p14:sldId id="796"/>
          </p14:sldIdLst>
        </p14:section>
        <p14:section name="Intelligent Agents" id="{C9D5CDD1-008D-47FC-87B3-D908C9EF2F72}">
          <p14:sldIdLst>
            <p14:sldId id="833"/>
            <p14:sldId id="804"/>
            <p14:sldId id="807"/>
            <p14:sldId id="831"/>
            <p14:sldId id="832"/>
          </p14:sldIdLst>
        </p14:section>
        <p14:section name="AI History" id="{E9809096-7E11-4E3F-8C6F-E4F689D0C476}">
          <p14:sldIdLst>
            <p14:sldId id="790"/>
            <p14:sldId id="791"/>
            <p14:sldId id="770"/>
            <p14:sldId id="775"/>
            <p14:sldId id="824"/>
          </p14:sldIdLst>
        </p14:section>
        <p14:section name="AI Today" id="{AA2E3ED1-3345-4658-9E22-C0FE6B7E6978}">
          <p14:sldIdLst>
            <p14:sldId id="789"/>
            <p14:sldId id="809"/>
            <p14:sldId id="825"/>
            <p14:sldId id="759"/>
          </p14:sldIdLst>
        </p14:section>
        <p14:section name="AI Ethics and Safety" id="{A052C2FD-53E4-4335-BCF5-C7366E9213A6}">
          <p14:sldIdLst>
            <p14:sldId id="794"/>
            <p14:sldId id="819"/>
            <p14:sldId id="798"/>
            <p14:sldId id="797"/>
            <p14:sldId id="799"/>
            <p14:sldId id="810"/>
            <p14:sldId id="818"/>
            <p14:sldId id="826"/>
            <p14:sldId id="827"/>
            <p14:sldId id="828"/>
          </p14:sldIdLst>
        </p14:section>
        <p14:section name="Wrapup" id="{5810AD38-D9A5-4EC5-A422-35859DA20A2A}">
          <p14:sldIdLst>
            <p14:sldId id="81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6" autoAdjust="0"/>
    <p:restoredTop sz="86439" autoAdjust="0"/>
  </p:normalViewPr>
  <p:slideViewPr>
    <p:cSldViewPr>
      <p:cViewPr varScale="1">
        <p:scale>
          <a:sx n="75" d="100"/>
          <a:sy n="75" d="100"/>
        </p:scale>
        <p:origin x="1164" y="66"/>
      </p:cViewPr>
      <p:guideLst>
        <p:guide orient="horz" pos="2160"/>
        <p:guide pos="2880"/>
      </p:guideLst>
    </p:cSldViewPr>
  </p:slideViewPr>
  <p:outlineViewPr>
    <p:cViewPr>
      <p:scale>
        <a:sx n="25" d="100"/>
        <a:sy n="25" d="100"/>
      </p:scale>
      <p:origin x="0" y="-15132"/>
    </p:cViewPr>
  </p:outlineViewPr>
  <p:notesTextViewPr>
    <p:cViewPr>
      <p:scale>
        <a:sx n="100" d="100"/>
        <a:sy n="100" d="100"/>
      </p:scale>
      <p:origin x="0" y="0"/>
    </p:cViewPr>
  </p:notesTextViewPr>
  <p:sorterViewPr>
    <p:cViewPr varScale="1">
      <p:scale>
        <a:sx n="1" d="1"/>
        <a:sy n="1" d="1"/>
      </p:scale>
      <p:origin x="0" y="-2796"/>
    </p:cViewPr>
  </p:sorterViewPr>
  <p:notesViewPr>
    <p:cSldViewPr>
      <p:cViewPr varScale="1">
        <p:scale>
          <a:sx n="88" d="100"/>
          <a:sy n="88" d="100"/>
        </p:scale>
        <p:origin x="297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b="1" dirty="0"/>
            <a:t>Predict the behavior of human</a:t>
          </a:r>
          <a:r>
            <a:rPr lang="en-US" dirty="0"/>
            <a:t>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a:t>
          </a:r>
          <a:r>
            <a:rPr lang="en-US" b="1" dirty="0"/>
            <a:t>how the brain works</a:t>
          </a:r>
          <a:r>
            <a:rPr lang="en-US" dirty="0"/>
            <a:t>.</a:t>
          </a:r>
          <a:br>
            <a:rPr lang="en-US" dirty="0"/>
          </a:br>
          <a:br>
            <a:rPr lang="en-US" dirty="0"/>
          </a:br>
          <a:br>
            <a:rPr lang="en-US" dirty="0"/>
          </a:br>
          <a:r>
            <a:rPr lang="en-US" b="1" dirty="0"/>
            <a:t>Note</a:t>
          </a:r>
          <a:r>
            <a:rPr lang="en-US" dirty="0"/>
            <a:t>: The brain does not work like artificial neural networks from machine learning!</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2">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2">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2">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2">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16E63D-CBE1-47D1-971D-D19E0E8A8FC3}"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A134D086-EB35-479B-BCB2-A4FC4CA30380}">
      <dgm:prSet phldrT="[Text]"/>
      <dgm:spPr/>
      <dgm:t>
        <a:bodyPr/>
        <a:lstStyle/>
        <a:p>
          <a:pPr algn="ctr"/>
          <a:r>
            <a:rPr lang="en-US" b="1" dirty="0">
              <a:solidFill>
                <a:schemeClr val="accent2"/>
              </a:solidFill>
            </a:rPr>
            <a:t>Use of AI by companies and organizations</a:t>
          </a:r>
        </a:p>
      </dgm:t>
    </dgm:pt>
    <dgm:pt modelId="{6A8DC8BF-72FC-408B-9777-5DEC76AF5B6B}" type="parTrans" cxnId="{7CEC442A-C2AF-454D-87FF-C23BAF698F33}">
      <dgm:prSet/>
      <dgm:spPr/>
      <dgm:t>
        <a:bodyPr/>
        <a:lstStyle/>
        <a:p>
          <a:endParaRPr lang="en-US"/>
        </a:p>
      </dgm:t>
    </dgm:pt>
    <dgm:pt modelId="{6AFF4D62-BF0A-4087-88EC-F409FDBD1BE2}" type="sibTrans" cxnId="{7CEC442A-C2AF-454D-87FF-C23BAF698F33}">
      <dgm:prSet/>
      <dgm:spPr/>
      <dgm:t>
        <a:bodyPr/>
        <a:lstStyle/>
        <a:p>
          <a:endParaRPr lang="en-US"/>
        </a:p>
      </dgm:t>
    </dgm:pt>
    <dgm:pt modelId="{50A2CA05-A47E-40F3-8C4C-B78F6A4D8A93}">
      <dgm:prSet phldrT="[Text]"/>
      <dgm:spPr/>
      <dgm:t>
        <a:bodyPr/>
        <a:lstStyle/>
        <a:p>
          <a:r>
            <a:rPr lang="en-US" dirty="0"/>
            <a:t>Ensure safety</a:t>
          </a:r>
        </a:p>
      </dgm:t>
      <dgm:extLst>
        <a:ext uri="{E40237B7-FDA0-4F09-8148-C483321AD2D9}">
          <dgm14:cNvPr xmlns:dgm14="http://schemas.microsoft.com/office/drawing/2010/diagram" id="0" name="" descr="Ensure safety&#10;Limit harmful uses of AI&#10;Establish accountability: Liability?&#10;Avoid concentration of power: Winner-takes-All&#10;"/>
        </a:ext>
      </dgm:extLst>
    </dgm:pt>
    <dgm:pt modelId="{972F3A07-87E8-4DF5-B140-25220A30A866}" type="parTrans" cxnId="{C897491D-D49B-42ED-B73D-65D229C9A4E3}">
      <dgm:prSet/>
      <dgm:spPr/>
      <dgm:t>
        <a:bodyPr/>
        <a:lstStyle/>
        <a:p>
          <a:endParaRPr lang="en-US"/>
        </a:p>
      </dgm:t>
    </dgm:pt>
    <dgm:pt modelId="{BA81BC62-DCBA-40DB-875F-1F73DB782AC3}" type="sibTrans" cxnId="{C897491D-D49B-42ED-B73D-65D229C9A4E3}">
      <dgm:prSet/>
      <dgm:spPr/>
      <dgm:t>
        <a:bodyPr/>
        <a:lstStyle/>
        <a:p>
          <a:endParaRPr lang="en-US"/>
        </a:p>
      </dgm:t>
    </dgm:pt>
    <dgm:pt modelId="{51939334-B253-4E2C-A961-454675F260AC}">
      <dgm:prSet phldrT="[Text]"/>
      <dgm:spPr/>
      <dgm:t>
        <a:bodyPr/>
        <a:lstStyle/>
        <a:p>
          <a:pPr algn="ctr"/>
          <a:r>
            <a:rPr lang="en-US" b="1" dirty="0"/>
            <a:t>Protect individuals</a:t>
          </a:r>
        </a:p>
      </dgm:t>
    </dgm:pt>
    <dgm:pt modelId="{4AFA6AEB-BCD9-4F5F-9068-42B083C22026}" type="parTrans" cxnId="{6D4ADBD1-3B85-484C-BC10-C606F9CA9CD4}">
      <dgm:prSet/>
      <dgm:spPr/>
      <dgm:t>
        <a:bodyPr/>
        <a:lstStyle/>
        <a:p>
          <a:endParaRPr lang="en-US"/>
        </a:p>
      </dgm:t>
    </dgm:pt>
    <dgm:pt modelId="{4CBC84A2-4E3F-4055-8A4C-FF0DE0CC39D6}" type="sibTrans" cxnId="{6D4ADBD1-3B85-484C-BC10-C606F9CA9CD4}">
      <dgm:prSet/>
      <dgm:spPr/>
      <dgm:t>
        <a:bodyPr/>
        <a:lstStyle/>
        <a:p>
          <a:endParaRPr lang="en-US"/>
        </a:p>
      </dgm:t>
    </dgm:pt>
    <dgm:pt modelId="{BCFEFF8C-3EC3-4EF4-9708-A267F78227B6}">
      <dgm:prSet phldrT="[Text]"/>
      <dgm:spPr/>
      <dgm:t>
        <a:bodyPr/>
        <a:lstStyle/>
        <a:p>
          <a:r>
            <a:rPr lang="en-US" dirty="0"/>
            <a:t>Uphold human rights and values.</a:t>
          </a:r>
        </a:p>
      </dgm:t>
    </dgm:pt>
    <dgm:pt modelId="{8EA3966C-3C08-43B2-B785-21F4C2296D52}" type="parTrans" cxnId="{4A80B58A-034F-41E4-A660-1AB32370363A}">
      <dgm:prSet/>
      <dgm:spPr/>
      <dgm:t>
        <a:bodyPr/>
        <a:lstStyle/>
        <a:p>
          <a:endParaRPr lang="en-US"/>
        </a:p>
      </dgm:t>
    </dgm:pt>
    <dgm:pt modelId="{3EE3E378-4E2A-4458-813D-AD3CC9A87D62}" type="sibTrans" cxnId="{4A80B58A-034F-41E4-A660-1AB32370363A}">
      <dgm:prSet/>
      <dgm:spPr/>
      <dgm:t>
        <a:bodyPr/>
        <a:lstStyle/>
        <a:p>
          <a:endParaRPr lang="en-US"/>
        </a:p>
      </dgm:t>
    </dgm:pt>
    <dgm:pt modelId="{FA18C506-4982-4A60-B328-FFB50BBB8D9A}">
      <dgm:prSet/>
      <dgm:spPr/>
      <dgm:t>
        <a:bodyPr/>
        <a:lstStyle/>
        <a:p>
          <a:r>
            <a:rPr lang="en-US" dirty="0"/>
            <a:t>Limit harmful uses of AI</a:t>
          </a:r>
        </a:p>
      </dgm:t>
    </dgm:pt>
    <dgm:pt modelId="{1BBEEB0C-E1FC-4957-B570-1B8386860D04}" type="parTrans" cxnId="{A45E9513-6311-4604-94BB-9498BF16A7AB}">
      <dgm:prSet/>
      <dgm:spPr/>
      <dgm:t>
        <a:bodyPr/>
        <a:lstStyle/>
        <a:p>
          <a:endParaRPr lang="en-US"/>
        </a:p>
      </dgm:t>
    </dgm:pt>
    <dgm:pt modelId="{CCEB5C56-45B1-4819-8FE7-B7F6DE13403D}" type="sibTrans" cxnId="{A45E9513-6311-4604-94BB-9498BF16A7AB}">
      <dgm:prSet/>
      <dgm:spPr/>
      <dgm:t>
        <a:bodyPr/>
        <a:lstStyle/>
        <a:p>
          <a:endParaRPr lang="en-US"/>
        </a:p>
      </dgm:t>
    </dgm:pt>
    <dgm:pt modelId="{F13E7D06-81FA-4558-88D5-47C5103BB0AA}">
      <dgm:prSet/>
      <dgm:spPr/>
      <dgm:t>
        <a:bodyPr/>
        <a:lstStyle/>
        <a:p>
          <a:r>
            <a:rPr lang="en-US" dirty="0"/>
            <a:t>Establish accountability: Liability?</a:t>
          </a:r>
        </a:p>
      </dgm:t>
    </dgm:pt>
    <dgm:pt modelId="{A59AFFB2-36B6-4D90-A849-EF5335EFBCA7}" type="parTrans" cxnId="{F2974331-80EC-4E40-A076-200B0ADFBCFD}">
      <dgm:prSet/>
      <dgm:spPr/>
      <dgm:t>
        <a:bodyPr/>
        <a:lstStyle/>
        <a:p>
          <a:endParaRPr lang="en-US"/>
        </a:p>
      </dgm:t>
    </dgm:pt>
    <dgm:pt modelId="{B719DB70-2EEE-4BA0-B9BA-9ADF0EE7D77B}" type="sibTrans" cxnId="{F2974331-80EC-4E40-A076-200B0ADFBCFD}">
      <dgm:prSet/>
      <dgm:spPr/>
      <dgm:t>
        <a:bodyPr/>
        <a:lstStyle/>
        <a:p>
          <a:endParaRPr lang="en-US"/>
        </a:p>
      </dgm:t>
    </dgm:pt>
    <dgm:pt modelId="{C4F5E714-86FD-419E-9548-51B334F01070}">
      <dgm:prSet/>
      <dgm:spPr/>
      <dgm:t>
        <a:bodyPr/>
        <a:lstStyle/>
        <a:p>
          <a:r>
            <a:rPr lang="en-US" dirty="0"/>
            <a:t>Avoid concentration of power: Winner-takes-All</a:t>
          </a:r>
        </a:p>
      </dgm:t>
    </dgm:pt>
    <dgm:pt modelId="{E9B8F1A1-CD9B-4EE7-9B6B-9069A697F4D8}" type="parTrans" cxnId="{56EA39BF-610F-4F68-8AB9-471F2510DDD9}">
      <dgm:prSet/>
      <dgm:spPr/>
      <dgm:t>
        <a:bodyPr/>
        <a:lstStyle/>
        <a:p>
          <a:endParaRPr lang="en-US"/>
        </a:p>
      </dgm:t>
    </dgm:pt>
    <dgm:pt modelId="{696E55F1-619B-4E5E-A5D5-D7CBA8BA1847}" type="sibTrans" cxnId="{56EA39BF-610F-4F68-8AB9-471F2510DDD9}">
      <dgm:prSet/>
      <dgm:spPr/>
      <dgm:t>
        <a:bodyPr/>
        <a:lstStyle/>
        <a:p>
          <a:endParaRPr lang="en-US"/>
        </a:p>
      </dgm:t>
    </dgm:pt>
    <dgm:pt modelId="{766CA1A5-C5E8-4632-9D55-A9D543E3C578}">
      <dgm:prSet/>
      <dgm:spPr/>
      <dgm:t>
        <a:bodyPr/>
        <a:lstStyle/>
        <a:p>
          <a:r>
            <a:rPr lang="en-US" dirty="0"/>
            <a:t>Ensure fairness: Equal opportunity/equal impact. Reflect diversity/inclusion</a:t>
          </a:r>
        </a:p>
      </dgm:t>
    </dgm:pt>
    <dgm:pt modelId="{99350BE8-9FFE-425C-9582-6C7A6ECEB773}" type="parTrans" cxnId="{262C51A0-8D81-47B9-A772-5D662C14F2F0}">
      <dgm:prSet/>
      <dgm:spPr/>
      <dgm:t>
        <a:bodyPr/>
        <a:lstStyle/>
        <a:p>
          <a:endParaRPr lang="en-US"/>
        </a:p>
      </dgm:t>
    </dgm:pt>
    <dgm:pt modelId="{CC291EB2-27C2-4888-92BE-C4C82066D92B}" type="sibTrans" cxnId="{262C51A0-8D81-47B9-A772-5D662C14F2F0}">
      <dgm:prSet/>
      <dgm:spPr/>
      <dgm:t>
        <a:bodyPr/>
        <a:lstStyle/>
        <a:p>
          <a:endParaRPr lang="en-US"/>
        </a:p>
      </dgm:t>
    </dgm:pt>
    <dgm:pt modelId="{CB652788-EA98-417F-A48C-01DB7C795291}">
      <dgm:prSet/>
      <dgm:spPr/>
      <dgm:t>
        <a:bodyPr/>
        <a:lstStyle/>
        <a:p>
          <a:r>
            <a:rPr lang="en-US" dirty="0"/>
            <a:t>Provide transparency: Explanations to build trust</a:t>
          </a:r>
        </a:p>
      </dgm:t>
    </dgm:pt>
    <dgm:pt modelId="{C61DF9FB-C5FA-45A1-AB3B-3EAB1101DDC0}" type="parTrans" cxnId="{59AB4109-481B-4565-8B02-CFE2F974F769}">
      <dgm:prSet/>
      <dgm:spPr/>
      <dgm:t>
        <a:bodyPr/>
        <a:lstStyle/>
        <a:p>
          <a:endParaRPr lang="en-US"/>
        </a:p>
      </dgm:t>
    </dgm:pt>
    <dgm:pt modelId="{A6116C51-6B3A-4C7A-BC7F-9C032F57DDAE}" type="sibTrans" cxnId="{59AB4109-481B-4565-8B02-CFE2F974F769}">
      <dgm:prSet/>
      <dgm:spPr/>
      <dgm:t>
        <a:bodyPr/>
        <a:lstStyle/>
        <a:p>
          <a:endParaRPr lang="en-US"/>
        </a:p>
      </dgm:t>
    </dgm:pt>
    <dgm:pt modelId="{C05AB942-1D66-4B04-AECC-C06D4FE21A77}">
      <dgm:prSet/>
      <dgm:spPr/>
      <dgm:t>
        <a:bodyPr/>
        <a:lstStyle/>
        <a:p>
          <a:r>
            <a:rPr lang="en-US" dirty="0"/>
            <a:t>Respect privacy: Surveillance?</a:t>
          </a:r>
        </a:p>
      </dgm:t>
    </dgm:pt>
    <dgm:pt modelId="{9C086E27-EF2A-4457-A530-2C152AD03484}" type="parTrans" cxnId="{5C0B11CA-CFCA-4F8E-982C-65CFAF6F8B95}">
      <dgm:prSet/>
      <dgm:spPr/>
      <dgm:t>
        <a:bodyPr/>
        <a:lstStyle/>
        <a:p>
          <a:endParaRPr lang="en-US"/>
        </a:p>
      </dgm:t>
    </dgm:pt>
    <dgm:pt modelId="{74133B84-C025-4469-A00E-8B97E217C0D3}" type="sibTrans" cxnId="{5C0B11CA-CFCA-4F8E-982C-65CFAF6F8B95}">
      <dgm:prSet/>
      <dgm:spPr/>
      <dgm:t>
        <a:bodyPr/>
        <a:lstStyle/>
        <a:p>
          <a:endParaRPr lang="en-US"/>
        </a:p>
      </dgm:t>
    </dgm:pt>
    <dgm:pt modelId="{F8B930A5-66C0-4899-8B65-AA6F5AE8BAD9}">
      <dgm:prSet/>
      <dgm:spPr/>
      <dgm:t>
        <a:bodyPr/>
        <a:lstStyle/>
        <a:p>
          <a:r>
            <a:rPr lang="en-US" dirty="0"/>
            <a:t>Contemplate implications for employment: Income and purpose.</a:t>
          </a:r>
        </a:p>
      </dgm:t>
    </dgm:pt>
    <dgm:pt modelId="{2C898B08-D713-4D2D-B7C5-B63CEC0F5A23}" type="parTrans" cxnId="{57955240-D45B-4B2F-84EF-8CD7E15D0E0E}">
      <dgm:prSet/>
      <dgm:spPr/>
      <dgm:t>
        <a:bodyPr/>
        <a:lstStyle/>
        <a:p>
          <a:endParaRPr lang="en-US"/>
        </a:p>
      </dgm:t>
    </dgm:pt>
    <dgm:pt modelId="{D4C9A265-8854-47D3-B5D8-0B77CCF2919C}" type="sibTrans" cxnId="{57955240-D45B-4B2F-84EF-8CD7E15D0E0E}">
      <dgm:prSet/>
      <dgm:spPr/>
      <dgm:t>
        <a:bodyPr/>
        <a:lstStyle/>
        <a:p>
          <a:endParaRPr lang="en-US"/>
        </a:p>
      </dgm:t>
    </dgm:pt>
    <dgm:pt modelId="{20CA0817-04D9-4922-976A-7F4BF95F116A}">
      <dgm:prSet/>
      <dgm:spPr/>
      <dgm:t>
        <a:bodyPr/>
        <a:lstStyle/>
        <a:p>
          <a:pPr algn="ctr"/>
          <a:r>
            <a:rPr lang="en-US" b="1" dirty="0">
              <a:solidFill>
                <a:schemeClr val="accent4"/>
              </a:solidFill>
            </a:rPr>
            <a:t>Governance</a:t>
          </a:r>
        </a:p>
      </dgm:t>
    </dgm:pt>
    <dgm:pt modelId="{5C5B9A49-A25E-4746-96A9-A01FB1D43459}" type="parTrans" cxnId="{700CFC25-3097-4A7E-B2F8-A2F53A32A82D}">
      <dgm:prSet/>
      <dgm:spPr/>
      <dgm:t>
        <a:bodyPr/>
        <a:lstStyle/>
        <a:p>
          <a:endParaRPr lang="en-US"/>
        </a:p>
      </dgm:t>
    </dgm:pt>
    <dgm:pt modelId="{745CFCCB-A04A-4037-86FE-61ACC4E6378F}" type="sibTrans" cxnId="{700CFC25-3097-4A7E-B2F8-A2F53A32A82D}">
      <dgm:prSet/>
      <dgm:spPr/>
      <dgm:t>
        <a:bodyPr/>
        <a:lstStyle/>
        <a:p>
          <a:endParaRPr lang="en-US"/>
        </a:p>
      </dgm:t>
    </dgm:pt>
    <dgm:pt modelId="{185AD122-68BD-4092-B526-95751C57D114}">
      <dgm:prSet/>
      <dgm:spPr/>
      <dgm:t>
        <a:bodyPr/>
        <a:lstStyle/>
        <a:p>
          <a:r>
            <a:rPr lang="en-US" dirty="0"/>
            <a:t>Acknowledge legal/policy implications</a:t>
          </a:r>
        </a:p>
      </dgm:t>
      <dgm:extLst>
        <a:ext uri="{E40237B7-FDA0-4F09-8148-C483321AD2D9}">
          <dgm14:cNvPr xmlns:dgm14="http://schemas.microsoft.com/office/drawing/2010/diagram" id="0" name="" descr="Ensure safety&#10;Limit harmful uses of AI&#10;Establish accountability: Liability?&#10;Avoid concentration of power: Winner-takes-All&#10;&#10;Uphold human rights and values&#10;Ensure fairness: Equal opportunity/equal impact. Reflect diversity/inclusion&#10;Provide transparency: Explanations to build trust&#10;Respect privacy: Surveillance?&#10;Contemplate implications for employment: Income and purpose.&#10;&#10;Acknowledge legal/policy implications&#10;&#10;"/>
        </a:ext>
      </dgm:extLst>
    </dgm:pt>
    <dgm:pt modelId="{8102FC34-D562-4ED1-93B5-B572FBCEC6CB}" type="parTrans" cxnId="{6B49B411-AC0C-410B-8CF7-B253C5C31BA0}">
      <dgm:prSet/>
      <dgm:spPr/>
      <dgm:t>
        <a:bodyPr/>
        <a:lstStyle/>
        <a:p>
          <a:endParaRPr lang="en-US"/>
        </a:p>
      </dgm:t>
    </dgm:pt>
    <dgm:pt modelId="{EDE61E35-3A9D-4D35-B3FD-88B7808009ED}" type="sibTrans" cxnId="{6B49B411-AC0C-410B-8CF7-B253C5C31BA0}">
      <dgm:prSet/>
      <dgm:spPr/>
      <dgm:t>
        <a:bodyPr/>
        <a:lstStyle/>
        <a:p>
          <a:endParaRPr lang="en-US"/>
        </a:p>
      </dgm:t>
    </dgm:pt>
    <dgm:pt modelId="{865E1FF0-AB9F-4282-9EEF-3427E8120E51}" type="pres">
      <dgm:prSet presAssocID="{7216E63D-CBE1-47D1-971D-D19E0E8A8FC3}" presName="Name0" presStyleCnt="0">
        <dgm:presLayoutVars>
          <dgm:dir/>
          <dgm:animLvl val="lvl"/>
          <dgm:resizeHandles val="exact"/>
        </dgm:presLayoutVars>
      </dgm:prSet>
      <dgm:spPr/>
    </dgm:pt>
    <dgm:pt modelId="{631EC3F7-637A-4515-A793-BD92AD7FA0B0}" type="pres">
      <dgm:prSet presAssocID="{A134D086-EB35-479B-BCB2-A4FC4CA30380}" presName="linNode" presStyleCnt="0"/>
      <dgm:spPr/>
    </dgm:pt>
    <dgm:pt modelId="{BDF37F87-D89B-4265-9CCA-767E09BB27BA}" type="pres">
      <dgm:prSet presAssocID="{A134D086-EB35-479B-BCB2-A4FC4CA30380}" presName="parTx" presStyleLbl="revTx" presStyleIdx="0" presStyleCnt="3">
        <dgm:presLayoutVars>
          <dgm:chMax val="1"/>
          <dgm:bulletEnabled val="1"/>
        </dgm:presLayoutVars>
      </dgm:prSet>
      <dgm:spPr/>
    </dgm:pt>
    <dgm:pt modelId="{18817703-F11E-41DC-8E9C-0E557B75EE9A}" type="pres">
      <dgm:prSet presAssocID="{A134D086-EB35-479B-BCB2-A4FC4CA30380}" presName="bracket" presStyleLbl="parChTrans1D1" presStyleIdx="0" presStyleCnt="3">
        <dgm:style>
          <a:lnRef idx="2">
            <a:schemeClr val="accent2"/>
          </a:lnRef>
          <a:fillRef idx="1">
            <a:schemeClr val="lt1"/>
          </a:fillRef>
          <a:effectRef idx="0">
            <a:schemeClr val="accent2"/>
          </a:effectRef>
          <a:fontRef idx="minor">
            <a:schemeClr val="dk1"/>
          </a:fontRef>
        </dgm:style>
      </dgm:prSet>
      <dgm:spPr/>
    </dgm:pt>
    <dgm:pt modelId="{E0B23359-5982-4DE9-A500-CEE49DE7CBB5}" type="pres">
      <dgm:prSet presAssocID="{A134D086-EB35-479B-BCB2-A4FC4CA30380}" presName="spH" presStyleCnt="0"/>
      <dgm:spPr/>
    </dgm:pt>
    <dgm:pt modelId="{9E74F86F-4160-4D59-AE65-BF20920FD515}" type="pres">
      <dgm:prSet presAssocID="{A134D086-EB35-479B-BCB2-A4FC4CA30380}" presName="desTx" presStyleLbl="node1" presStyleIdx="0" presStyleCnt="3">
        <dgm:presLayoutVars>
          <dgm:bulletEnabled val="1"/>
        </dgm:presLayoutVars>
      </dgm:prSet>
      <dgm:spPr/>
    </dgm:pt>
    <dgm:pt modelId="{116D749A-7E22-49CA-B1BD-CD3422D85B9C}" type="pres">
      <dgm:prSet presAssocID="{6AFF4D62-BF0A-4087-88EC-F409FDBD1BE2}" presName="spV" presStyleCnt="0"/>
      <dgm:spPr/>
    </dgm:pt>
    <dgm:pt modelId="{3933C0B9-677C-4B46-96AB-52DED77BE203}" type="pres">
      <dgm:prSet presAssocID="{51939334-B253-4E2C-A961-454675F260AC}" presName="linNode" presStyleCnt="0"/>
      <dgm:spPr/>
    </dgm:pt>
    <dgm:pt modelId="{8551A47B-1180-4CEB-95F0-15010AF97308}" type="pres">
      <dgm:prSet presAssocID="{51939334-B253-4E2C-A961-454675F260AC}" presName="parTx" presStyleLbl="revTx" presStyleIdx="1" presStyleCnt="3">
        <dgm:presLayoutVars>
          <dgm:chMax val="1"/>
          <dgm:bulletEnabled val="1"/>
        </dgm:presLayoutVars>
      </dgm:prSet>
      <dgm:spPr/>
    </dgm:pt>
    <dgm:pt modelId="{33078966-B16B-4AC2-8803-8A1030501DAA}" type="pres">
      <dgm:prSet presAssocID="{51939334-B253-4E2C-A961-454675F260AC}" presName="bracket" presStyleLbl="parChTrans1D1" presStyleIdx="1" presStyleCnt="3">
        <dgm:style>
          <a:lnRef idx="2">
            <a:schemeClr val="dk1"/>
          </a:lnRef>
          <a:fillRef idx="1">
            <a:schemeClr val="lt1"/>
          </a:fillRef>
          <a:effectRef idx="0">
            <a:schemeClr val="dk1"/>
          </a:effectRef>
          <a:fontRef idx="minor">
            <a:schemeClr val="dk1"/>
          </a:fontRef>
        </dgm:style>
      </dgm:prSet>
      <dgm:spPr/>
    </dgm:pt>
    <dgm:pt modelId="{A98E9E88-B94E-4B7E-9CC5-262AE72C4ED2}" type="pres">
      <dgm:prSet presAssocID="{51939334-B253-4E2C-A961-454675F260AC}" presName="spH" presStyleCnt="0"/>
      <dgm:spPr/>
    </dgm:pt>
    <dgm:pt modelId="{8B5DC7CC-6301-4814-93A2-3DB6A0512DB4}" type="pres">
      <dgm:prSet presAssocID="{51939334-B253-4E2C-A961-454675F260AC}" presName="desTx" presStyleLbl="node1" presStyleIdx="1" presStyleCnt="3">
        <dgm:presLayoutVars>
          <dgm:bulletEnabled val="1"/>
        </dgm:presLayoutVars>
      </dgm:prSet>
      <dgm:spPr/>
    </dgm:pt>
    <dgm:pt modelId="{E43CF2B8-CCF1-4204-9BFA-736C7FDC72A1}" type="pres">
      <dgm:prSet presAssocID="{4CBC84A2-4E3F-4055-8A4C-FF0DE0CC39D6}" presName="spV" presStyleCnt="0"/>
      <dgm:spPr/>
    </dgm:pt>
    <dgm:pt modelId="{EA84A35A-DAB9-4E3F-901D-AEC318211556}" type="pres">
      <dgm:prSet presAssocID="{20CA0817-04D9-4922-976A-7F4BF95F116A}" presName="linNode" presStyleCnt="0"/>
      <dgm:spPr/>
    </dgm:pt>
    <dgm:pt modelId="{81A863B9-2C90-43D8-B529-1F605AC44A8F}" type="pres">
      <dgm:prSet presAssocID="{20CA0817-04D9-4922-976A-7F4BF95F116A}" presName="parTx" presStyleLbl="revTx" presStyleIdx="2" presStyleCnt="3">
        <dgm:presLayoutVars>
          <dgm:chMax val="1"/>
          <dgm:bulletEnabled val="1"/>
        </dgm:presLayoutVars>
      </dgm:prSet>
      <dgm:spPr/>
    </dgm:pt>
    <dgm:pt modelId="{D8E4AC64-8AD0-4103-9AC8-A55D40C4C783}" type="pres">
      <dgm:prSet presAssocID="{20CA0817-04D9-4922-976A-7F4BF95F116A}" presName="bracket" presStyleLbl="parChTrans1D1" presStyleIdx="2" presStyleCnt="3">
        <dgm:style>
          <a:lnRef idx="2">
            <a:schemeClr val="accent4"/>
          </a:lnRef>
          <a:fillRef idx="1">
            <a:schemeClr val="lt1"/>
          </a:fillRef>
          <a:effectRef idx="0">
            <a:schemeClr val="accent4"/>
          </a:effectRef>
          <a:fontRef idx="minor">
            <a:schemeClr val="dk1"/>
          </a:fontRef>
        </dgm:style>
      </dgm:prSet>
      <dgm:spPr/>
    </dgm:pt>
    <dgm:pt modelId="{6EF4622D-1C26-40BC-A289-9AB8211A457D}" type="pres">
      <dgm:prSet presAssocID="{20CA0817-04D9-4922-976A-7F4BF95F116A}" presName="spH" presStyleCnt="0"/>
      <dgm:spPr/>
    </dgm:pt>
    <dgm:pt modelId="{6EFC526C-5B53-453B-9481-B9BD9F7CDE94}" type="pres">
      <dgm:prSet presAssocID="{20CA0817-04D9-4922-976A-7F4BF95F116A}" presName="desTx" presStyleLbl="node1" presStyleIdx="2" presStyleCnt="3">
        <dgm:presLayoutVars>
          <dgm:bulletEnabled val="1"/>
        </dgm:presLayoutVars>
      </dgm:prSet>
      <dgm:spPr/>
    </dgm:pt>
  </dgm:ptLst>
  <dgm:cxnLst>
    <dgm:cxn modelId="{9A6AE004-EADE-4C28-AE7C-1D7C16714266}" type="presOf" srcId="{FA18C506-4982-4A60-B328-FFB50BBB8D9A}" destId="{9E74F86F-4160-4D59-AE65-BF20920FD515}" srcOrd="0" destOrd="1" presId="urn:diagrams.loki3.com/BracketList"/>
    <dgm:cxn modelId="{59AB4109-481B-4565-8B02-CFE2F974F769}" srcId="{51939334-B253-4E2C-A961-454675F260AC}" destId="{CB652788-EA98-417F-A48C-01DB7C795291}" srcOrd="2" destOrd="0" parTransId="{C61DF9FB-C5FA-45A1-AB3B-3EAB1101DDC0}" sibTransId="{A6116C51-6B3A-4C7A-BC7F-9C032F57DDAE}"/>
    <dgm:cxn modelId="{6B49B411-AC0C-410B-8CF7-B253C5C31BA0}" srcId="{20CA0817-04D9-4922-976A-7F4BF95F116A}" destId="{185AD122-68BD-4092-B526-95751C57D114}" srcOrd="0" destOrd="0" parTransId="{8102FC34-D562-4ED1-93B5-B572FBCEC6CB}" sibTransId="{EDE61E35-3A9D-4D35-B3FD-88B7808009ED}"/>
    <dgm:cxn modelId="{A45E9513-6311-4604-94BB-9498BF16A7AB}" srcId="{A134D086-EB35-479B-BCB2-A4FC4CA30380}" destId="{FA18C506-4982-4A60-B328-FFB50BBB8D9A}" srcOrd="1" destOrd="0" parTransId="{1BBEEB0C-E1FC-4957-B570-1B8386860D04}" sibTransId="{CCEB5C56-45B1-4819-8FE7-B7F6DE13403D}"/>
    <dgm:cxn modelId="{C897491D-D49B-42ED-B73D-65D229C9A4E3}" srcId="{A134D086-EB35-479B-BCB2-A4FC4CA30380}" destId="{50A2CA05-A47E-40F3-8C4C-B78F6A4D8A93}" srcOrd="0" destOrd="0" parTransId="{972F3A07-87E8-4DF5-B140-25220A30A866}" sibTransId="{BA81BC62-DCBA-40DB-875F-1F73DB782AC3}"/>
    <dgm:cxn modelId="{6CBFF623-6DEF-444B-8ADA-80AA5523CE37}" type="presOf" srcId="{CB652788-EA98-417F-A48C-01DB7C795291}" destId="{8B5DC7CC-6301-4814-93A2-3DB6A0512DB4}" srcOrd="0" destOrd="2" presId="urn:diagrams.loki3.com/BracketList"/>
    <dgm:cxn modelId="{700CFC25-3097-4A7E-B2F8-A2F53A32A82D}" srcId="{7216E63D-CBE1-47D1-971D-D19E0E8A8FC3}" destId="{20CA0817-04D9-4922-976A-7F4BF95F116A}" srcOrd="2" destOrd="0" parTransId="{5C5B9A49-A25E-4746-96A9-A01FB1D43459}" sibTransId="{745CFCCB-A04A-4037-86FE-61ACC4E6378F}"/>
    <dgm:cxn modelId="{7CEC442A-C2AF-454D-87FF-C23BAF698F33}" srcId="{7216E63D-CBE1-47D1-971D-D19E0E8A8FC3}" destId="{A134D086-EB35-479B-BCB2-A4FC4CA30380}" srcOrd="0" destOrd="0" parTransId="{6A8DC8BF-72FC-408B-9777-5DEC76AF5B6B}" sibTransId="{6AFF4D62-BF0A-4087-88EC-F409FDBD1BE2}"/>
    <dgm:cxn modelId="{F2974331-80EC-4E40-A076-200B0ADFBCFD}" srcId="{A134D086-EB35-479B-BCB2-A4FC4CA30380}" destId="{F13E7D06-81FA-4558-88D5-47C5103BB0AA}" srcOrd="2" destOrd="0" parTransId="{A59AFFB2-36B6-4D90-A849-EF5335EFBCA7}" sibTransId="{B719DB70-2EEE-4BA0-B9BA-9ADF0EE7D77B}"/>
    <dgm:cxn modelId="{22FC4E32-27E1-4F35-A1DF-7ED2B4BED384}" type="presOf" srcId="{F13E7D06-81FA-4558-88D5-47C5103BB0AA}" destId="{9E74F86F-4160-4D59-AE65-BF20920FD515}" srcOrd="0" destOrd="2" presId="urn:diagrams.loki3.com/BracketList"/>
    <dgm:cxn modelId="{7BAAE63E-DF25-4135-89BF-237011E3ED3A}" type="presOf" srcId="{20CA0817-04D9-4922-976A-7F4BF95F116A}" destId="{81A863B9-2C90-43D8-B529-1F605AC44A8F}" srcOrd="0" destOrd="0" presId="urn:diagrams.loki3.com/BracketList"/>
    <dgm:cxn modelId="{57955240-D45B-4B2F-84EF-8CD7E15D0E0E}" srcId="{51939334-B253-4E2C-A961-454675F260AC}" destId="{F8B930A5-66C0-4899-8B65-AA6F5AE8BAD9}" srcOrd="4" destOrd="0" parTransId="{2C898B08-D713-4D2D-B7C5-B63CEC0F5A23}" sibTransId="{D4C9A265-8854-47D3-B5D8-0B77CCF2919C}"/>
    <dgm:cxn modelId="{9769E946-2B80-4B79-9DE6-1AC4D9F65340}" type="presOf" srcId="{185AD122-68BD-4092-B526-95751C57D114}" destId="{6EFC526C-5B53-453B-9481-B9BD9F7CDE94}" srcOrd="0" destOrd="0" presId="urn:diagrams.loki3.com/BracketList"/>
    <dgm:cxn modelId="{43793953-3881-4B43-962D-8244250FC552}" type="presOf" srcId="{50A2CA05-A47E-40F3-8C4C-B78F6A4D8A93}" destId="{9E74F86F-4160-4D59-AE65-BF20920FD515}" srcOrd="0" destOrd="0" presId="urn:diagrams.loki3.com/BracketList"/>
    <dgm:cxn modelId="{07925356-BE76-40E4-B750-2E85590640DD}" type="presOf" srcId="{51939334-B253-4E2C-A961-454675F260AC}" destId="{8551A47B-1180-4CEB-95F0-15010AF97308}" srcOrd="0" destOrd="0" presId="urn:diagrams.loki3.com/BracketList"/>
    <dgm:cxn modelId="{933A2384-FC7D-4715-8C87-B4F4FCAD4591}" type="presOf" srcId="{C05AB942-1D66-4B04-AECC-C06D4FE21A77}" destId="{8B5DC7CC-6301-4814-93A2-3DB6A0512DB4}" srcOrd="0" destOrd="3" presId="urn:diagrams.loki3.com/BracketList"/>
    <dgm:cxn modelId="{4A80B58A-034F-41E4-A660-1AB32370363A}" srcId="{51939334-B253-4E2C-A961-454675F260AC}" destId="{BCFEFF8C-3EC3-4EF4-9708-A267F78227B6}" srcOrd="0" destOrd="0" parTransId="{8EA3966C-3C08-43B2-B785-21F4C2296D52}" sibTransId="{3EE3E378-4E2A-4458-813D-AD3CC9A87D62}"/>
    <dgm:cxn modelId="{FE06D89F-5246-4C07-87C2-FDB39095688B}" type="presOf" srcId="{7216E63D-CBE1-47D1-971D-D19E0E8A8FC3}" destId="{865E1FF0-AB9F-4282-9EEF-3427E8120E51}" srcOrd="0" destOrd="0" presId="urn:diagrams.loki3.com/BracketList"/>
    <dgm:cxn modelId="{262C51A0-8D81-47B9-A772-5D662C14F2F0}" srcId="{51939334-B253-4E2C-A961-454675F260AC}" destId="{766CA1A5-C5E8-4632-9D55-A9D543E3C578}" srcOrd="1" destOrd="0" parTransId="{99350BE8-9FFE-425C-9582-6C7A6ECEB773}" sibTransId="{CC291EB2-27C2-4888-92BE-C4C82066D92B}"/>
    <dgm:cxn modelId="{48974FA1-CB14-4C76-A1B3-9BD8CB623FCD}" type="presOf" srcId="{BCFEFF8C-3EC3-4EF4-9708-A267F78227B6}" destId="{8B5DC7CC-6301-4814-93A2-3DB6A0512DB4}" srcOrd="0" destOrd="0" presId="urn:diagrams.loki3.com/BracketList"/>
    <dgm:cxn modelId="{56EA39BF-610F-4F68-8AB9-471F2510DDD9}" srcId="{A134D086-EB35-479B-BCB2-A4FC4CA30380}" destId="{C4F5E714-86FD-419E-9548-51B334F01070}" srcOrd="3" destOrd="0" parTransId="{E9B8F1A1-CD9B-4EE7-9B6B-9069A697F4D8}" sibTransId="{696E55F1-619B-4E5E-A5D5-D7CBA8BA1847}"/>
    <dgm:cxn modelId="{5C0B11CA-CFCA-4F8E-982C-65CFAF6F8B95}" srcId="{51939334-B253-4E2C-A961-454675F260AC}" destId="{C05AB942-1D66-4B04-AECC-C06D4FE21A77}" srcOrd="3" destOrd="0" parTransId="{9C086E27-EF2A-4457-A530-2C152AD03484}" sibTransId="{74133B84-C025-4469-A00E-8B97E217C0D3}"/>
    <dgm:cxn modelId="{D0FB0FCE-D4BF-4377-8891-D335329B4904}" type="presOf" srcId="{A134D086-EB35-479B-BCB2-A4FC4CA30380}" destId="{BDF37F87-D89B-4265-9CCA-767E09BB27BA}" srcOrd="0" destOrd="0" presId="urn:diagrams.loki3.com/BracketList"/>
    <dgm:cxn modelId="{59E094D0-D173-4926-A062-B0DFC43ED64F}" type="presOf" srcId="{F8B930A5-66C0-4899-8B65-AA6F5AE8BAD9}" destId="{8B5DC7CC-6301-4814-93A2-3DB6A0512DB4}" srcOrd="0" destOrd="4" presId="urn:diagrams.loki3.com/BracketList"/>
    <dgm:cxn modelId="{6D4ADBD1-3B85-484C-BC10-C606F9CA9CD4}" srcId="{7216E63D-CBE1-47D1-971D-D19E0E8A8FC3}" destId="{51939334-B253-4E2C-A961-454675F260AC}" srcOrd="1" destOrd="0" parTransId="{4AFA6AEB-BCD9-4F5F-9068-42B083C22026}" sibTransId="{4CBC84A2-4E3F-4055-8A4C-FF0DE0CC39D6}"/>
    <dgm:cxn modelId="{1E403DE2-CDFE-4A89-AA3F-CF30E0F951B5}" type="presOf" srcId="{C4F5E714-86FD-419E-9548-51B334F01070}" destId="{9E74F86F-4160-4D59-AE65-BF20920FD515}" srcOrd="0" destOrd="3" presId="urn:diagrams.loki3.com/BracketList"/>
    <dgm:cxn modelId="{940517EB-4813-41A7-88DB-A645022677A1}" type="presOf" srcId="{766CA1A5-C5E8-4632-9D55-A9D543E3C578}" destId="{8B5DC7CC-6301-4814-93A2-3DB6A0512DB4}" srcOrd="0" destOrd="1" presId="urn:diagrams.loki3.com/BracketList"/>
    <dgm:cxn modelId="{0C9E0C8F-DC15-4B31-A0B7-E1DB46C5448C}" type="presParOf" srcId="{865E1FF0-AB9F-4282-9EEF-3427E8120E51}" destId="{631EC3F7-637A-4515-A793-BD92AD7FA0B0}" srcOrd="0" destOrd="0" presId="urn:diagrams.loki3.com/BracketList"/>
    <dgm:cxn modelId="{AC04CB65-3559-4FD2-95A4-67E2562E4E5A}" type="presParOf" srcId="{631EC3F7-637A-4515-A793-BD92AD7FA0B0}" destId="{BDF37F87-D89B-4265-9CCA-767E09BB27BA}" srcOrd="0" destOrd="0" presId="urn:diagrams.loki3.com/BracketList"/>
    <dgm:cxn modelId="{777C79F3-C62C-4F10-9CFB-EE8B0ACFB6BE}" type="presParOf" srcId="{631EC3F7-637A-4515-A793-BD92AD7FA0B0}" destId="{18817703-F11E-41DC-8E9C-0E557B75EE9A}" srcOrd="1" destOrd="0" presId="urn:diagrams.loki3.com/BracketList"/>
    <dgm:cxn modelId="{96642699-D21E-4CB8-B0F3-131F6593621C}" type="presParOf" srcId="{631EC3F7-637A-4515-A793-BD92AD7FA0B0}" destId="{E0B23359-5982-4DE9-A500-CEE49DE7CBB5}" srcOrd="2" destOrd="0" presId="urn:diagrams.loki3.com/BracketList"/>
    <dgm:cxn modelId="{484DB3C4-E7DD-479F-B42A-0813545CA90E}" type="presParOf" srcId="{631EC3F7-637A-4515-A793-BD92AD7FA0B0}" destId="{9E74F86F-4160-4D59-AE65-BF20920FD515}" srcOrd="3" destOrd="0" presId="urn:diagrams.loki3.com/BracketList"/>
    <dgm:cxn modelId="{56D8C72C-94E5-4392-9CA6-088986212996}" type="presParOf" srcId="{865E1FF0-AB9F-4282-9EEF-3427E8120E51}" destId="{116D749A-7E22-49CA-B1BD-CD3422D85B9C}" srcOrd="1" destOrd="0" presId="urn:diagrams.loki3.com/BracketList"/>
    <dgm:cxn modelId="{AA926C12-1520-44FA-8192-D5874D87E4BE}" type="presParOf" srcId="{865E1FF0-AB9F-4282-9EEF-3427E8120E51}" destId="{3933C0B9-677C-4B46-96AB-52DED77BE203}" srcOrd="2" destOrd="0" presId="urn:diagrams.loki3.com/BracketList"/>
    <dgm:cxn modelId="{0D7E7ADD-3692-4121-AEFA-7BF29C73CF75}" type="presParOf" srcId="{3933C0B9-677C-4B46-96AB-52DED77BE203}" destId="{8551A47B-1180-4CEB-95F0-15010AF97308}" srcOrd="0" destOrd="0" presId="urn:diagrams.loki3.com/BracketList"/>
    <dgm:cxn modelId="{68421E71-4E28-4958-BF28-873907AA70C3}" type="presParOf" srcId="{3933C0B9-677C-4B46-96AB-52DED77BE203}" destId="{33078966-B16B-4AC2-8803-8A1030501DAA}" srcOrd="1" destOrd="0" presId="urn:diagrams.loki3.com/BracketList"/>
    <dgm:cxn modelId="{9587E80C-EDEC-4FC6-BBC6-723DAAB44B84}" type="presParOf" srcId="{3933C0B9-677C-4B46-96AB-52DED77BE203}" destId="{A98E9E88-B94E-4B7E-9CC5-262AE72C4ED2}" srcOrd="2" destOrd="0" presId="urn:diagrams.loki3.com/BracketList"/>
    <dgm:cxn modelId="{0C7C0E83-66BC-4180-84D0-F3F9B36522CF}" type="presParOf" srcId="{3933C0B9-677C-4B46-96AB-52DED77BE203}" destId="{8B5DC7CC-6301-4814-93A2-3DB6A0512DB4}" srcOrd="3" destOrd="0" presId="urn:diagrams.loki3.com/BracketList"/>
    <dgm:cxn modelId="{3BA53D13-833A-4C22-8B4B-1B394E2FD6BF}" type="presParOf" srcId="{865E1FF0-AB9F-4282-9EEF-3427E8120E51}" destId="{E43CF2B8-CCF1-4204-9BFA-736C7FDC72A1}" srcOrd="3" destOrd="0" presId="urn:diagrams.loki3.com/BracketList"/>
    <dgm:cxn modelId="{A8518448-1A66-482C-BFF1-C942774AE4F9}" type="presParOf" srcId="{865E1FF0-AB9F-4282-9EEF-3427E8120E51}" destId="{EA84A35A-DAB9-4E3F-901D-AEC318211556}" srcOrd="4" destOrd="0" presId="urn:diagrams.loki3.com/BracketList"/>
    <dgm:cxn modelId="{FFED1829-BA2A-4BA1-B628-68780AB71BA1}" type="presParOf" srcId="{EA84A35A-DAB9-4E3F-901D-AEC318211556}" destId="{81A863B9-2C90-43D8-B529-1F605AC44A8F}" srcOrd="0" destOrd="0" presId="urn:diagrams.loki3.com/BracketList"/>
    <dgm:cxn modelId="{6908520D-4A6A-4393-8EA3-26CBC0F5DE0E}" type="presParOf" srcId="{EA84A35A-DAB9-4E3F-901D-AEC318211556}" destId="{D8E4AC64-8AD0-4103-9AC8-A55D40C4C783}" srcOrd="1" destOrd="0" presId="urn:diagrams.loki3.com/BracketList"/>
    <dgm:cxn modelId="{573B7640-0068-4F5C-8620-7D344691F30A}" type="presParOf" srcId="{EA84A35A-DAB9-4E3F-901D-AEC318211556}" destId="{6EF4622D-1C26-40BC-A289-9AB8211A457D}" srcOrd="2" destOrd="0" presId="urn:diagrams.loki3.com/BracketList"/>
    <dgm:cxn modelId="{0E146279-C556-417C-9F83-7CF1AB0DB9F7}" type="presParOf" srcId="{EA84A35A-DAB9-4E3F-901D-AEC318211556}" destId="{6EFC526C-5B53-453B-9481-B9BD9F7CDE9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381317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673" y="1143952"/>
          <a:ext cx="1853499" cy="15252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75131" y="1218410"/>
        <a:ext cx="1704583" cy="1376354"/>
      </dsp:txXfrm>
    </dsp:sp>
    <dsp:sp modelId="{C53E8AC9-B3C2-4F22-A024-8206618BE8E9}">
      <dsp:nvSpPr>
        <dsp:cNvPr id="0" name=""/>
        <dsp:cNvSpPr/>
      </dsp:nvSpPr>
      <dsp:spPr>
        <a:xfrm>
          <a:off x="2011291" y="1143952"/>
          <a:ext cx="1853499" cy="15252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85749" y="1218410"/>
        <a:ext cx="1704583" cy="1376354"/>
      </dsp:txXfrm>
    </dsp:sp>
    <dsp:sp modelId="{2BC15CC0-AAFC-4719-8E3B-40296FCEF49B}">
      <dsp:nvSpPr>
        <dsp:cNvPr id="0" name=""/>
        <dsp:cNvSpPr/>
      </dsp:nvSpPr>
      <dsp:spPr>
        <a:xfrm>
          <a:off x="4021908" y="1143952"/>
          <a:ext cx="1853499" cy="15252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096366" y="1218410"/>
        <a:ext cx="1704583" cy="1376354"/>
      </dsp:txXfrm>
    </dsp:sp>
    <dsp:sp modelId="{5481297F-4CD0-49FE-9D47-1673202E0414}">
      <dsp:nvSpPr>
        <dsp:cNvPr id="0" name=""/>
        <dsp:cNvSpPr/>
      </dsp:nvSpPr>
      <dsp:spPr>
        <a:xfrm>
          <a:off x="6032526" y="1143952"/>
          <a:ext cx="1853499" cy="15252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06984" y="1218410"/>
        <a:ext cx="1704583" cy="137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6" y="5806"/>
          <a:ext cx="2519204" cy="90065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The brain as an information processing machine.</a:t>
          </a:r>
        </a:p>
      </dsp:txBody>
      <dsp:txXfrm>
        <a:off x="26" y="5806"/>
        <a:ext cx="2519204" cy="900651"/>
      </dsp:txXfrm>
    </dsp:sp>
    <dsp:sp modelId="{057C3BCC-3CA5-4CC4-B7F5-24388E3176BF}">
      <dsp:nvSpPr>
        <dsp:cNvPr id="0" name=""/>
        <dsp:cNvSpPr/>
      </dsp:nvSpPr>
      <dsp:spPr>
        <a:xfrm>
          <a:off x="26" y="906458"/>
          <a:ext cx="2519204" cy="251991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Requires scientific theories of </a:t>
          </a:r>
          <a:r>
            <a:rPr lang="en-US" sz="1800" b="1" kern="1200" dirty="0"/>
            <a:t>how the brain works</a:t>
          </a:r>
          <a:r>
            <a:rPr lang="en-US" sz="1800" kern="1200" dirty="0"/>
            <a:t>.</a:t>
          </a:r>
          <a:br>
            <a:rPr lang="en-US" sz="1800" kern="1200" dirty="0"/>
          </a:br>
          <a:br>
            <a:rPr lang="en-US" sz="1800" kern="1200" dirty="0"/>
          </a:br>
          <a:br>
            <a:rPr lang="en-US" sz="1800" kern="1200" dirty="0"/>
          </a:br>
          <a:r>
            <a:rPr lang="en-US" sz="1800" b="1" kern="1200" dirty="0"/>
            <a:t>Note</a:t>
          </a:r>
          <a:r>
            <a:rPr lang="en-US" sz="1800" kern="1200" dirty="0"/>
            <a:t>: The brain does not work like artificial neural networks from machine learning!</a:t>
          </a:r>
        </a:p>
      </dsp:txBody>
      <dsp:txXfrm>
        <a:off x="26" y="906458"/>
        <a:ext cx="2519204" cy="2519910"/>
      </dsp:txXfrm>
    </dsp:sp>
    <dsp:sp modelId="{35853A24-3A1A-4732-AB27-64EAA882E8E5}">
      <dsp:nvSpPr>
        <dsp:cNvPr id="0" name=""/>
        <dsp:cNvSpPr/>
      </dsp:nvSpPr>
      <dsp:spPr>
        <a:xfrm>
          <a:off x="2871919" y="5806"/>
          <a:ext cx="2519204" cy="900651"/>
        </a:xfrm>
        <a:prstGeom prst="rect">
          <a:avLst/>
        </a:prstGeom>
        <a:solidFill>
          <a:schemeClr val="accent5">
            <a:hueOff val="-12162821"/>
            <a:satOff val="-296"/>
            <a:lumOff val="-10393"/>
            <a:alphaOff val="0"/>
          </a:schemeClr>
        </a:solidFill>
        <a:ln w="12700" cap="flat" cmpd="sng" algn="ctr">
          <a:solidFill>
            <a:schemeClr val="accent5">
              <a:hueOff val="-12162821"/>
              <a:satOff val="-296"/>
              <a:lumOff val="-10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How to understand cognition as a computational process? </a:t>
          </a:r>
        </a:p>
      </dsp:txBody>
      <dsp:txXfrm>
        <a:off x="2871919" y="5806"/>
        <a:ext cx="2519204" cy="900651"/>
      </dsp:txXfrm>
    </dsp:sp>
    <dsp:sp modelId="{39A921E0-BCBA-470A-9186-791A7E8DF1C7}">
      <dsp:nvSpPr>
        <dsp:cNvPr id="0" name=""/>
        <dsp:cNvSpPr/>
      </dsp:nvSpPr>
      <dsp:spPr>
        <a:xfrm>
          <a:off x="2871919" y="906458"/>
          <a:ext cx="2519204" cy="2519910"/>
        </a:xfrm>
        <a:prstGeom prst="rect">
          <a:avLst/>
        </a:prstGeom>
        <a:solidFill>
          <a:schemeClr val="accent5">
            <a:tint val="40000"/>
            <a:alpha val="90000"/>
            <a:hueOff val="-11954114"/>
            <a:satOff val="-12022"/>
            <a:lumOff val="-1949"/>
            <a:alphaOff val="0"/>
          </a:schemeClr>
        </a:solidFill>
        <a:ln w="12700" cap="flat" cmpd="sng" algn="ctr">
          <a:solidFill>
            <a:schemeClr val="accent5">
              <a:tint val="40000"/>
              <a:alpha val="90000"/>
              <a:hueOff val="-11954114"/>
              <a:satOff val="-12022"/>
              <a:lumOff val="-19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Introspection: try to think about how we think.</a:t>
          </a:r>
        </a:p>
        <a:p>
          <a:pPr marL="171450" lvl="1" indent="-171450" algn="l" defTabSz="800100">
            <a:lnSpc>
              <a:spcPct val="90000"/>
            </a:lnSpc>
            <a:spcBef>
              <a:spcPct val="0"/>
            </a:spcBef>
            <a:spcAft>
              <a:spcPct val="15000"/>
            </a:spcAft>
            <a:buChar char="•"/>
          </a:pPr>
          <a:r>
            <a:rPr lang="en-US" sz="1800" b="1" kern="1200" dirty="0"/>
            <a:t>Predict the behavior of human</a:t>
          </a:r>
          <a:r>
            <a:rPr lang="en-US" sz="1800" kern="1200" dirty="0"/>
            <a:t> subjects.</a:t>
          </a:r>
        </a:p>
        <a:p>
          <a:pPr marL="171450" lvl="1" indent="-171450" algn="l" defTabSz="800100">
            <a:lnSpc>
              <a:spcPct val="90000"/>
            </a:lnSpc>
            <a:spcBef>
              <a:spcPct val="0"/>
            </a:spcBef>
            <a:spcAft>
              <a:spcPct val="15000"/>
            </a:spcAft>
            <a:buChar char="•"/>
          </a:pPr>
          <a:r>
            <a:rPr lang="en-US" sz="1800" kern="1200" dirty="0"/>
            <a:t>Image the brain, examine neurological data</a:t>
          </a:r>
        </a:p>
      </dsp:txBody>
      <dsp:txXfrm>
        <a:off x="2871919" y="906458"/>
        <a:ext cx="2519204" cy="2519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7F87-D89B-4265-9CCA-767E09BB27BA}">
      <dsp:nvSpPr>
        <dsp:cNvPr id="0" name=""/>
        <dsp:cNvSpPr/>
      </dsp:nvSpPr>
      <dsp:spPr>
        <a:xfrm>
          <a:off x="3720" y="315369"/>
          <a:ext cx="1903139"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Use of AI by companies and organizations</a:t>
          </a:r>
        </a:p>
      </dsp:txBody>
      <dsp:txXfrm>
        <a:off x="3720" y="315369"/>
        <a:ext cx="1903139" cy="846450"/>
      </dsp:txXfrm>
    </dsp:sp>
    <dsp:sp modelId="{18817703-F11E-41DC-8E9C-0E557B75EE9A}">
      <dsp:nvSpPr>
        <dsp:cNvPr id="0" name=""/>
        <dsp:cNvSpPr/>
      </dsp:nvSpPr>
      <dsp:spPr>
        <a:xfrm>
          <a:off x="1906860" y="103757"/>
          <a:ext cx="380627" cy="1269675"/>
        </a:xfrm>
        <a:prstGeom prst="leftBrace">
          <a:avLst>
            <a:gd name="adj1" fmla="val 35000"/>
            <a:gd name="adj2" fmla="val 5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9E74F86F-4160-4D59-AE65-BF20920FD515}">
      <dsp:nvSpPr>
        <dsp:cNvPr id="0" name=""/>
        <dsp:cNvSpPr/>
      </dsp:nvSpPr>
      <dsp:spPr>
        <a:xfrm>
          <a:off x="2439739" y="103757"/>
          <a:ext cx="5176539" cy="1269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safety</a:t>
          </a:r>
        </a:p>
        <a:p>
          <a:pPr marL="171450" lvl="1" indent="-171450" algn="l" defTabSz="800100">
            <a:lnSpc>
              <a:spcPct val="90000"/>
            </a:lnSpc>
            <a:spcBef>
              <a:spcPct val="0"/>
            </a:spcBef>
            <a:spcAft>
              <a:spcPct val="15000"/>
            </a:spcAft>
            <a:buChar char="•"/>
          </a:pPr>
          <a:r>
            <a:rPr lang="en-US" sz="1800" kern="1200" dirty="0"/>
            <a:t>Limit harmful uses of AI</a:t>
          </a:r>
        </a:p>
        <a:p>
          <a:pPr marL="171450" lvl="1" indent="-171450" algn="l" defTabSz="800100">
            <a:lnSpc>
              <a:spcPct val="90000"/>
            </a:lnSpc>
            <a:spcBef>
              <a:spcPct val="0"/>
            </a:spcBef>
            <a:spcAft>
              <a:spcPct val="15000"/>
            </a:spcAft>
            <a:buChar char="•"/>
          </a:pPr>
          <a:r>
            <a:rPr lang="en-US" sz="1800" kern="1200" dirty="0"/>
            <a:t>Establish accountability: Liability?</a:t>
          </a:r>
        </a:p>
        <a:p>
          <a:pPr marL="171450" lvl="1" indent="-171450" algn="l" defTabSz="800100">
            <a:lnSpc>
              <a:spcPct val="90000"/>
            </a:lnSpc>
            <a:spcBef>
              <a:spcPct val="0"/>
            </a:spcBef>
            <a:spcAft>
              <a:spcPct val="15000"/>
            </a:spcAft>
            <a:buChar char="•"/>
          </a:pPr>
          <a:r>
            <a:rPr lang="en-US" sz="1800" kern="1200" dirty="0"/>
            <a:t>Avoid concentration of power: Winner-takes-All</a:t>
          </a:r>
        </a:p>
      </dsp:txBody>
      <dsp:txXfrm>
        <a:off x="2439739" y="103757"/>
        <a:ext cx="5176539" cy="1269675"/>
      </dsp:txXfrm>
    </dsp:sp>
    <dsp:sp modelId="{8551A47B-1180-4CEB-95F0-15010AF97308}">
      <dsp:nvSpPr>
        <dsp:cNvPr id="0" name=""/>
        <dsp:cNvSpPr/>
      </dsp:nvSpPr>
      <dsp:spPr>
        <a:xfrm>
          <a:off x="3720" y="2171218"/>
          <a:ext cx="1903139"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Protect individuals</a:t>
          </a:r>
        </a:p>
      </dsp:txBody>
      <dsp:txXfrm>
        <a:off x="3720" y="2171218"/>
        <a:ext cx="1903139" cy="601425"/>
      </dsp:txXfrm>
    </dsp:sp>
    <dsp:sp modelId="{33078966-B16B-4AC2-8803-8A1030501DAA}">
      <dsp:nvSpPr>
        <dsp:cNvPr id="0" name=""/>
        <dsp:cNvSpPr/>
      </dsp:nvSpPr>
      <dsp:spPr>
        <a:xfrm>
          <a:off x="1906860" y="1438232"/>
          <a:ext cx="380627" cy="2067398"/>
        </a:xfrm>
        <a:prstGeom prst="leftBrace">
          <a:avLst>
            <a:gd name="adj1" fmla="val 35000"/>
            <a:gd name="adj2" fmla="val 5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B5DC7CC-6301-4814-93A2-3DB6A0512DB4}">
      <dsp:nvSpPr>
        <dsp:cNvPr id="0" name=""/>
        <dsp:cNvSpPr/>
      </dsp:nvSpPr>
      <dsp:spPr>
        <a:xfrm>
          <a:off x="2439739" y="1438232"/>
          <a:ext cx="5176539" cy="2067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Uphold human rights and values.</a:t>
          </a:r>
        </a:p>
        <a:p>
          <a:pPr marL="171450" lvl="1" indent="-171450" algn="l" defTabSz="800100">
            <a:lnSpc>
              <a:spcPct val="90000"/>
            </a:lnSpc>
            <a:spcBef>
              <a:spcPct val="0"/>
            </a:spcBef>
            <a:spcAft>
              <a:spcPct val="15000"/>
            </a:spcAft>
            <a:buChar char="•"/>
          </a:pPr>
          <a:r>
            <a:rPr lang="en-US" sz="1800" kern="1200" dirty="0"/>
            <a:t>Ensure fairness: Equal opportunity/equal impact. Reflect diversity/inclusion</a:t>
          </a:r>
        </a:p>
        <a:p>
          <a:pPr marL="171450" lvl="1" indent="-171450" algn="l" defTabSz="800100">
            <a:lnSpc>
              <a:spcPct val="90000"/>
            </a:lnSpc>
            <a:spcBef>
              <a:spcPct val="0"/>
            </a:spcBef>
            <a:spcAft>
              <a:spcPct val="15000"/>
            </a:spcAft>
            <a:buChar char="•"/>
          </a:pPr>
          <a:r>
            <a:rPr lang="en-US" sz="1800" kern="1200" dirty="0"/>
            <a:t>Provide transparency: Explanations to build trust</a:t>
          </a:r>
        </a:p>
        <a:p>
          <a:pPr marL="171450" lvl="1" indent="-171450" algn="l" defTabSz="800100">
            <a:lnSpc>
              <a:spcPct val="90000"/>
            </a:lnSpc>
            <a:spcBef>
              <a:spcPct val="0"/>
            </a:spcBef>
            <a:spcAft>
              <a:spcPct val="15000"/>
            </a:spcAft>
            <a:buChar char="•"/>
          </a:pPr>
          <a:r>
            <a:rPr lang="en-US" sz="1800" kern="1200" dirty="0"/>
            <a:t>Respect privacy: Surveillance?</a:t>
          </a:r>
        </a:p>
        <a:p>
          <a:pPr marL="171450" lvl="1" indent="-171450" algn="l" defTabSz="800100">
            <a:lnSpc>
              <a:spcPct val="90000"/>
            </a:lnSpc>
            <a:spcBef>
              <a:spcPct val="0"/>
            </a:spcBef>
            <a:spcAft>
              <a:spcPct val="15000"/>
            </a:spcAft>
            <a:buChar char="•"/>
          </a:pPr>
          <a:r>
            <a:rPr lang="en-US" sz="1800" kern="1200" dirty="0"/>
            <a:t>Contemplate implications for employment: Income and purpose.</a:t>
          </a:r>
        </a:p>
      </dsp:txBody>
      <dsp:txXfrm>
        <a:off x="2439739" y="1438232"/>
        <a:ext cx="5176539" cy="2067398"/>
      </dsp:txXfrm>
    </dsp:sp>
    <dsp:sp modelId="{81A863B9-2C90-43D8-B529-1F605AC44A8F}">
      <dsp:nvSpPr>
        <dsp:cNvPr id="0" name=""/>
        <dsp:cNvSpPr/>
      </dsp:nvSpPr>
      <dsp:spPr>
        <a:xfrm>
          <a:off x="3720" y="3587136"/>
          <a:ext cx="1903139"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solidFill>
            </a:rPr>
            <a:t>Governance</a:t>
          </a:r>
        </a:p>
      </dsp:txBody>
      <dsp:txXfrm>
        <a:off x="3720" y="3587136"/>
        <a:ext cx="1903139" cy="356400"/>
      </dsp:txXfrm>
    </dsp:sp>
    <dsp:sp modelId="{D8E4AC64-8AD0-4103-9AC8-A55D40C4C783}">
      <dsp:nvSpPr>
        <dsp:cNvPr id="0" name=""/>
        <dsp:cNvSpPr/>
      </dsp:nvSpPr>
      <dsp:spPr>
        <a:xfrm>
          <a:off x="1906860" y="3570430"/>
          <a:ext cx="380627" cy="389812"/>
        </a:xfrm>
        <a:prstGeom prst="leftBrace">
          <a:avLst>
            <a:gd name="adj1" fmla="val 35000"/>
            <a:gd name="adj2" fmla="val 5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6EFC526C-5B53-453B-9481-B9BD9F7CDE94}">
      <dsp:nvSpPr>
        <dsp:cNvPr id="0" name=""/>
        <dsp:cNvSpPr/>
      </dsp:nvSpPr>
      <dsp:spPr>
        <a:xfrm>
          <a:off x="2439739" y="3570430"/>
          <a:ext cx="5176539" cy="389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Acknowledge legal/policy implications</a:t>
          </a:r>
        </a:p>
      </dsp:txBody>
      <dsp:txXfrm>
        <a:off x="2439739" y="3570430"/>
        <a:ext cx="5176539" cy="38981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17:18:49.30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dirty="0"/>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15</a:t>
            </a:fld>
            <a:endParaRPr lang="en-US"/>
          </a:p>
        </p:txBody>
      </p:sp>
    </p:spTree>
    <p:extLst>
      <p:ext uri="{BB962C8B-B14F-4D97-AF65-F5344CB8AC3E}">
        <p14:creationId xmlns:p14="http://schemas.microsoft.com/office/powerpoint/2010/main" val="347702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16</a:t>
            </a:fld>
            <a:endParaRPr lang="en-US"/>
          </a:p>
        </p:txBody>
      </p:sp>
    </p:spTree>
    <p:extLst>
      <p:ext uri="{BB962C8B-B14F-4D97-AF65-F5344CB8AC3E}">
        <p14:creationId xmlns:p14="http://schemas.microsoft.com/office/powerpoint/2010/main" val="363959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23</a:t>
            </a:fld>
            <a:endParaRPr lang="en-US">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24</a:t>
            </a:fld>
            <a:endParaRPr lang="en-US" dirty="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27</a:t>
            </a:fld>
            <a:endParaRPr lang="en-US"/>
          </a:p>
        </p:txBody>
      </p:sp>
    </p:spTree>
    <p:extLst>
      <p:ext uri="{BB962C8B-B14F-4D97-AF65-F5344CB8AC3E}">
        <p14:creationId xmlns:p14="http://schemas.microsoft.com/office/powerpoint/2010/main" val="186386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34</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5</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35</a:t>
            </a:fld>
            <a:endParaRPr lang="en-US"/>
          </a:p>
        </p:txBody>
      </p:sp>
    </p:spTree>
    <p:extLst>
      <p:ext uri="{BB962C8B-B14F-4D97-AF65-F5344CB8AC3E}">
        <p14:creationId xmlns:p14="http://schemas.microsoft.com/office/powerpoint/2010/main" val="640234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7343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2167653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324615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39036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57046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267602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223531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79929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214156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38431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90512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42609277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8" Type="http://schemas.openxmlformats.org/officeDocument/2006/relationships/hyperlink" Target="http://www.nytimes.com/2010/07/05/science/05robot.html?_r=1&amp;ref=artificial_intelligence" TargetMode="External"/><Relationship Id="rId3" Type="http://schemas.openxmlformats.org/officeDocument/2006/relationships/image" Target="../media/image34.png"/><Relationship Id="rId7" Type="http://schemas.openxmlformats.org/officeDocument/2006/relationships/hyperlink" Target="http://www.darpa.mil/grandchallenge05/"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robocup.org/" TargetMode="External"/><Relationship Id="rId5" Type="http://schemas.openxmlformats.org/officeDocument/2006/relationships/image" Target="../media/image36.png"/><Relationship Id="rId4" Type="http://schemas.openxmlformats.org/officeDocument/2006/relationships/image" Target="../media/image35.jpeg"/><Relationship Id="rId9"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hyperlink" Target="https://en.wikipedia.org/wiki/Honda" TargetMode="External"/><Relationship Id="rId4" Type="http://schemas.openxmlformats.org/officeDocument/2006/relationships/hyperlink" Target="https://en.wikipedia.org/wiki/Humanoid_robo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2.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3.sv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8.png"/><Relationship Id="rId7" Type="http://schemas.openxmlformats.org/officeDocument/2006/relationships/diagramQuickStyle" Target="../diagrams/quickStyle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9.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0.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671EBC5-8F77-4D05-B52D-24E94DBD9058}"/>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54" r="9089" b="598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4" y="1122363"/>
            <a:ext cx="3375315" cy="3204134"/>
          </a:xfrm>
        </p:spPr>
        <p:txBody>
          <a:bodyPr vert="horz" lIns="91440" tIns="45720" rIns="91440" bIns="45720" rtlCol="0" anchor="b">
            <a:normAutofit/>
          </a:bodyPr>
          <a:lstStyle/>
          <a:p>
            <a:pPr algn="l" defTabSz="914400"/>
            <a:r>
              <a:rPr lang="en-US" sz="2600" b="1" dirty="0"/>
              <a:t>CS 5/7320 </a:t>
            </a:r>
            <a:br>
              <a:rPr lang="en-US" sz="2600" b="1" dirty="0"/>
            </a:br>
            <a:r>
              <a:rPr lang="en-US" sz="2600" b="1" dirty="0"/>
              <a:t>Artificial Intelligence</a:t>
            </a:r>
            <a:br>
              <a:rPr lang="en-US" sz="2600" b="1" dirty="0"/>
            </a:br>
            <a:br>
              <a:rPr lang="en-US" sz="2600" b="1" dirty="0"/>
            </a:br>
            <a:r>
              <a:rPr lang="en-US" sz="2600" b="1" dirty="0"/>
              <a:t>Introduction to AI</a:t>
            </a:r>
            <a:br>
              <a:rPr lang="en-US" sz="2600" b="1" dirty="0"/>
            </a:br>
            <a:br>
              <a:rPr lang="en-US" sz="2600" b="1" dirty="0"/>
            </a:br>
            <a:r>
              <a:rPr lang="en-US" sz="2600" b="1" dirty="0"/>
              <a:t>AIMA Chapters 1 + 27</a:t>
            </a:r>
          </a:p>
        </p:txBody>
      </p:sp>
      <p:sp>
        <p:nvSpPr>
          <p:cNvPr id="8" name="Subtitle 7">
            <a:extLst>
              <a:ext uri="{FF2B5EF4-FFF2-40B4-BE49-F238E27FC236}">
                <a16:creationId xmlns:a16="http://schemas.microsoft.com/office/drawing/2014/main" id="{71970712-7B6B-FF1B-6B47-BB7A92726235}"/>
              </a:ext>
            </a:extLst>
          </p:cNvPr>
          <p:cNvSpPr>
            <a:spLocks noGrp="1"/>
          </p:cNvSpPr>
          <p:nvPr>
            <p:ph type="subTitle" idx="1"/>
          </p:nvPr>
        </p:nvSpPr>
        <p:spPr>
          <a:xfrm>
            <a:off x="358485" y="4872922"/>
            <a:ext cx="3017519" cy="1208141"/>
          </a:xfrm>
        </p:spPr>
        <p:txBody>
          <a:bodyPr>
            <a:normAutofit lnSpcReduction="10000"/>
          </a:bodyPr>
          <a:lstStyle/>
          <a:p>
            <a:pPr algn="l"/>
            <a:r>
              <a:rPr lang="en-US" sz="1700" dirty="0"/>
              <a:t>Slides by Michael Hahsler</a:t>
            </a:r>
            <a:br>
              <a:rPr lang="en-US" sz="1700" dirty="0"/>
            </a:br>
            <a:br>
              <a:rPr lang="en-US" sz="1700" dirty="0"/>
            </a:br>
            <a:r>
              <a:rPr lang="en-US" sz="1700" dirty="0"/>
              <a:t>based on slides by Svetlana </a:t>
            </a:r>
            <a:r>
              <a:rPr lang="en-US" sz="1700" dirty="0" err="1"/>
              <a:t>Lazepnik</a:t>
            </a:r>
            <a:r>
              <a:rPr lang="en-US" sz="1700" dirty="0"/>
              <a:t> with figures and cover art from the AIMA textbook. 	</a:t>
            </a:r>
          </a:p>
          <a:p>
            <a:pPr algn="l"/>
            <a:endParaRPr lang="en-US" sz="1700" dirty="0"/>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4">
            <a:extLst>
              <a:ext uri="{FF2B5EF4-FFF2-40B4-BE49-F238E27FC236}">
                <a16:creationId xmlns:a16="http://schemas.microsoft.com/office/drawing/2014/main" id="{BC730582-CB30-4505-AAF1-FC128A765FEB}"/>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0202BD-23F9-4699-B3FD-8AC22A4625BF}"/>
              </a:ext>
              <a:ext uri="{C183D7F6-B498-43B3-948B-1728B52AA6E4}">
                <adec:decorative xmlns:adec="http://schemas.microsoft.com/office/drawing/2017/decorative" val="1"/>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dirty="0">
                <a:solidFill>
                  <a:schemeClr val="tx1">
                    <a:lumMod val="50000"/>
                  </a:schemeClr>
                </a:solidFill>
                <a:latin typeface="source sans pro" panose="020B0503030403020204" pitchFamily="34" charset="0"/>
              </a:rPr>
              <a:t>This work is licensed under a </a:t>
            </a:r>
            <a:r>
              <a:rPr lang="en-US" sz="1100" dirty="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dirty="0" err="1">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dirty="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dirty="0">
                <a:solidFill>
                  <a:schemeClr val="tx1">
                    <a:lumMod val="50000"/>
                  </a:schemeClr>
                </a:solidFill>
                <a:latin typeface="source sans pro" panose="020B0503030403020204" pitchFamily="34" charset="0"/>
              </a:rPr>
              <a:t>.</a:t>
            </a:r>
            <a:endParaRPr lang="en-US" sz="1100" dirty="0">
              <a:solidFill>
                <a:schemeClr val="tx1">
                  <a:lumMod val="50000"/>
                </a:schemeClr>
              </a:solidFill>
            </a:endParaRPr>
          </a:p>
        </p:txBody>
      </p:sp>
      <p:grpSp>
        <p:nvGrpSpPr>
          <p:cNvPr id="12" name="Group 11">
            <a:extLst>
              <a:ext uri="{FF2B5EF4-FFF2-40B4-BE49-F238E27FC236}">
                <a16:creationId xmlns:a16="http://schemas.microsoft.com/office/drawing/2014/main" id="{551EF9FF-12FF-4F03-4D90-E4991E9CABBE}"/>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15" name="Rectangle 14">
              <a:extLst>
                <a:ext uri="{FF2B5EF4-FFF2-40B4-BE49-F238E27FC236}">
                  <a16:creationId xmlns:a16="http://schemas.microsoft.com/office/drawing/2014/main" id="{B3C65A4B-B0A0-AF04-CE85-7D210DDDC3E8}"/>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qr code with black dots&#10;&#10;Description automatically generated">
              <a:extLst>
                <a:ext uri="{FF2B5EF4-FFF2-40B4-BE49-F238E27FC236}">
                  <a16:creationId xmlns:a16="http://schemas.microsoft.com/office/drawing/2014/main" id="{475F2505-5B89-1F3A-7D7E-9847C40AA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p:spPr>
        </p:pic>
        <p:sp>
          <p:nvSpPr>
            <p:cNvPr id="17" name="Rectangle 16">
              <a:extLst>
                <a:ext uri="{FF2B5EF4-FFF2-40B4-BE49-F238E27FC236}">
                  <a16:creationId xmlns:a16="http://schemas.microsoft.com/office/drawing/2014/main" id="{043842AC-2A2D-8FD0-3DA1-764F6B0C3100}"/>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602D5-101B-2C26-4ABD-5858D33587D4}"/>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Acting Rationally</a:t>
            </a:r>
          </a:p>
        </p:txBody>
      </p:sp>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
        <p:nvSpPr>
          <p:cNvPr id="11267" name="Rectangle 3"/>
          <p:cNvSpPr>
            <a:spLocks noGrp="1" noChangeArrowheads="1"/>
          </p:cNvSpPr>
          <p:nvPr>
            <p:ph idx="1"/>
          </p:nvPr>
        </p:nvSpPr>
        <p:spPr>
          <a:xfrm>
            <a:off x="628650" y="2133599"/>
            <a:ext cx="7886700" cy="4267201"/>
          </a:xfrm>
        </p:spPr>
        <p:txBody>
          <a:bodyPr>
            <a:normAutofit fontScale="70000" lnSpcReduction="2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 </a:t>
            </a:r>
            <a:r>
              <a:rPr lang="en-US" dirty="0"/>
              <a:t>If there is uncertainty about achieving outcomes, then we need to maximizing the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logical rules.</a:t>
            </a:r>
          </a:p>
          <a:p>
            <a:pPr lvl="1"/>
            <a:r>
              <a:rPr lang="en-US" b="1" dirty="0"/>
              <a:t>Practicality</a:t>
            </a:r>
            <a:r>
              <a:rPr lang="en-US" dirty="0"/>
              <a:t>: can be adapted to many real-world problems.</a:t>
            </a:r>
          </a:p>
          <a:p>
            <a:pPr lvl="1"/>
            <a:r>
              <a:rPr lang="en-US" b="1" dirty="0"/>
              <a:t>Well established</a:t>
            </a:r>
            <a:r>
              <a:rPr lang="en-US" dirty="0"/>
              <a:t>: existing solvers and methods for  simulation and experimentation.</a:t>
            </a:r>
          </a:p>
          <a:p>
            <a:pPr lvl="1"/>
            <a:r>
              <a:rPr lang="en-US" dirty="0"/>
              <a:t>Avoids philosophy and psychology in favor of a </a:t>
            </a:r>
            <a:r>
              <a:rPr lang="en-US" b="1" dirty="0"/>
              <a:t>clearly defined objective</a:t>
            </a:r>
            <a:r>
              <a:rPr lang="en-US" dirty="0"/>
              <a:t>.</a:t>
            </a:r>
          </a:p>
          <a:p>
            <a:pPr>
              <a:defRPr/>
            </a:pPr>
            <a:endParaRPr lang="en-US" dirty="0"/>
          </a:p>
          <a:p>
            <a:pPr>
              <a:defRPr/>
            </a:pPr>
            <a:r>
              <a:rPr lang="en-US" b="1" dirty="0"/>
              <a:t>Bounded rationality: </a:t>
            </a:r>
            <a:r>
              <a:rPr lang="en-US" dirty="0"/>
              <a:t>In practice, expected utility optimization is subject to the agent’s knowledge and computational constraints. The agent needs to do the best with its knowledge and resources.</a:t>
            </a:r>
          </a:p>
        </p:txBody>
      </p:sp>
      <p:graphicFrame>
        <p:nvGraphicFramePr>
          <p:cNvPr id="4" name="Content Placeholder 5">
            <a:extLst>
              <a:ext uri="{FF2B5EF4-FFF2-40B4-BE49-F238E27FC236}">
                <a16:creationId xmlns:a16="http://schemas.microsoft.com/office/drawing/2014/main" id="{ABED2194-8702-4B77-15AC-9939D0432D1E}"/>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38858986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sz="3200" dirty="0"/>
              <a:t>The Type of AI is Covered in this Course</a:t>
            </a:r>
          </a:p>
        </p:txBody>
      </p:sp>
      <p:sp>
        <p:nvSpPr>
          <p:cNvPr id="5" name="Rectangle 4">
            <a:extLst>
              <a:ext uri="{FF2B5EF4-FFF2-40B4-BE49-F238E27FC236}">
                <a16:creationId xmlns:a16="http://schemas.microsoft.com/office/drawing/2014/main" id="{E837B443-89B7-4AA6-96BC-9CD32C6AC163}"/>
              </a:ext>
            </a:extLst>
          </p:cNvPr>
          <p:cNvSpPr/>
          <p:nvPr/>
        </p:nvSpPr>
        <p:spPr>
          <a:xfrm>
            <a:off x="228600" y="1633916"/>
            <a:ext cx="8348920" cy="830997"/>
          </a:xfrm>
          <a:prstGeom prst="rect">
            <a:avLst/>
          </a:prstGeom>
        </p:spPr>
        <p:txBody>
          <a:bodyPr wrap="square">
            <a:spAutoFit/>
          </a:bodyPr>
          <a:lstStyle/>
          <a:p>
            <a:pPr lvl="1">
              <a:buNone/>
            </a:pPr>
            <a:r>
              <a:rPr lang="en-US" sz="2400" dirty="0"/>
              <a:t>This course focuses on the computational techniques needed to creating a </a:t>
            </a:r>
            <a:r>
              <a:rPr lang="en-US" sz="2400" b="1" dirty="0"/>
              <a:t>narrow AI agent </a:t>
            </a:r>
            <a:r>
              <a:rPr lang="en-US" sz="2400" dirty="0"/>
              <a:t>that can</a:t>
            </a:r>
          </a:p>
        </p:txBody>
      </p:sp>
      <p:graphicFrame>
        <p:nvGraphicFramePr>
          <p:cNvPr id="6" name="Content Placeholder 5" descr="act rational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6290069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884441B2-D68C-44C5-ACDC-31A309778453}"/>
              </a:ext>
            </a:extLst>
          </p:cNvPr>
          <p:cNvSpPr/>
          <p:nvPr/>
        </p:nvSpPr>
        <p:spPr>
          <a:xfrm>
            <a:off x="1247775" y="4569151"/>
            <a:ext cx="6762750" cy="1200329"/>
          </a:xfrm>
          <a:prstGeom prst="rect">
            <a:avLst/>
          </a:prstGeom>
        </p:spPr>
        <p:txBody>
          <a:bodyPr wrap="square">
            <a:spAutoFit/>
          </a:bodyPr>
          <a:lstStyle/>
          <a:p>
            <a:pPr algn="ctr"/>
            <a:r>
              <a:rPr lang="en-US" sz="2400" dirty="0"/>
              <a:t>That is, create a machines that acts in a way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 uri="{C183D7F6-B498-43B3-948B-1728B52AA6E4}">
                <adec:decorative xmlns:adec="http://schemas.microsoft.com/office/drawing/2017/decorative" val="1"/>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 uri="{C183D7F6-B498-43B3-948B-1728B52AA6E4}">
                <adec:decorative xmlns:adec="http://schemas.microsoft.com/office/drawing/2017/decorative" val="1"/>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 uri="{C183D7F6-B498-43B3-948B-1728B52AA6E4}">
                <adec:decorative xmlns:adec="http://schemas.microsoft.com/office/drawing/2017/decorative" val="1"/>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51991BF2-2552-1D28-54A7-702650B0492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alphaModFix amt="50000"/>
          </a:blip>
          <a:srcRect t="27493" b="22444"/>
          <a:stretch/>
        </p:blipFill>
        <p:spPr bwMode="auto">
          <a:xfrm>
            <a:off x="20" y="1"/>
            <a:ext cx="9143980" cy="6857999"/>
          </a:xfrm>
          <a:prstGeom prst="rect">
            <a:avLst/>
          </a:prstGeom>
          <a:noFill/>
        </p:spPr>
      </p:pic>
      <p:sp>
        <p:nvSpPr>
          <p:cNvPr id="4" name="Title 3">
            <a:extLst>
              <a:ext uri="{FF2B5EF4-FFF2-40B4-BE49-F238E27FC236}">
                <a16:creationId xmlns:a16="http://schemas.microsoft.com/office/drawing/2014/main" id="{AC48B6A4-85FC-FF62-B3C7-8D128C5BE471}"/>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a:r>
              <a:rPr lang="en-US">
                <a:solidFill>
                  <a:srgbClr val="FFFFFF"/>
                </a:solidFill>
              </a:rPr>
              <a:t>Intelligent Agents</a:t>
            </a:r>
          </a:p>
        </p:txBody>
      </p:sp>
      <p:sp>
        <p:nvSpPr>
          <p:cNvPr id="5" name="Text Placeholder 4">
            <a:extLst>
              <a:ext uri="{FF2B5EF4-FFF2-40B4-BE49-F238E27FC236}">
                <a16:creationId xmlns:a16="http://schemas.microsoft.com/office/drawing/2014/main" id="{B14CE2D6-8929-F07E-C8F7-0FB634A9DF95}"/>
              </a:ext>
            </a:extLst>
          </p:cNvPr>
          <p:cNvSpPr>
            <a:spLocks noGrp="1"/>
          </p:cNvSpPr>
          <p:nvPr>
            <p:ph type="body" idx="1"/>
          </p:nvPr>
        </p:nvSpPr>
        <p:spPr>
          <a:xfrm>
            <a:off x="1143000" y="4159404"/>
            <a:ext cx="6858000" cy="1098395"/>
          </a:xfrm>
        </p:spPr>
        <p:txBody>
          <a:bodyPr vert="horz" lIns="91440" tIns="45720" rIns="91440" bIns="45720" rtlCol="0">
            <a:normAutofit/>
          </a:bodyPr>
          <a:lstStyle/>
          <a:p>
            <a:pPr algn="ctr"/>
            <a:r>
              <a:rPr lang="en-US" dirty="0">
                <a:solidFill>
                  <a:srgbClr val="FFFFFF"/>
                </a:solidFill>
              </a:rPr>
              <a:t>Machines that act rationally.</a:t>
            </a:r>
          </a:p>
        </p:txBody>
      </p:sp>
      <p:sp>
        <p:nvSpPr>
          <p:cNvPr id="12" name="Text Placeholder 4">
            <a:extLst>
              <a:ext uri="{FF2B5EF4-FFF2-40B4-BE49-F238E27FC236}">
                <a16:creationId xmlns:a16="http://schemas.microsoft.com/office/drawing/2014/main" id="{234A172B-027C-7F8B-3857-6D447AA226D9}"/>
              </a:ext>
              <a:ext uri="{C183D7F6-B498-43B3-948B-1728B52AA6E4}">
                <adec:decorative xmlns:adec="http://schemas.microsoft.com/office/drawing/2017/decorative" val="1"/>
              </a:ext>
            </a:extLst>
          </p:cNvPr>
          <p:cNvSpPr txBox="1">
            <a:spLocks/>
          </p:cNvSpPr>
          <p:nvPr/>
        </p:nvSpPr>
        <p:spPr>
          <a:xfrm>
            <a:off x="609600" y="6248400"/>
            <a:ext cx="8380060" cy="381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b="1" dirty="0"/>
              <a:t>ASIMO</a:t>
            </a:r>
            <a:r>
              <a:rPr lang="en-US" sz="1600" dirty="0"/>
              <a:t> (</a:t>
            </a:r>
            <a:r>
              <a:rPr lang="en-US" sz="1600" b="1" dirty="0"/>
              <a:t>Advanced Step in Innovative Mobility</a:t>
            </a:r>
            <a:r>
              <a:rPr lang="en-US" sz="1600" dirty="0"/>
              <a:t>) is a </a:t>
            </a:r>
            <a:r>
              <a:rPr lang="en-US" sz="1600" dirty="0">
                <a:hlinkClick r:id="rId3"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4"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27263368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fontScale="90000"/>
          </a:bodyPr>
          <a:lstStyle/>
          <a:p>
            <a:r>
              <a:rPr lang="en-US" dirty="0"/>
              <a:t>Components of an Intelligent Agent</a:t>
            </a:r>
          </a:p>
        </p:txBody>
      </p:sp>
      <p:sp>
        <p:nvSpPr>
          <p:cNvPr id="11" name="Rectangle 10">
            <a:extLst>
              <a:ext uri="{FF2B5EF4-FFF2-40B4-BE49-F238E27FC236}">
                <a16:creationId xmlns:a16="http://schemas.microsoft.com/office/drawing/2014/main" id="{CCA3ACF4-94F7-8606-D2F6-5FB02C0CFE44}"/>
              </a:ext>
              <a:ext uri="{C183D7F6-B498-43B3-948B-1728B52AA6E4}">
                <adec:decorative xmlns:adec="http://schemas.microsoft.com/office/drawing/2017/decorative" val="1"/>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13B97C3-DCC6-2DA7-0B2D-AD6F495E5EEB}"/>
              </a:ext>
            </a:extLst>
          </p:cNvPr>
          <p:cNvSpPr txBox="1"/>
          <p:nvPr/>
        </p:nvSpPr>
        <p:spPr>
          <a:xfrm>
            <a:off x="787387" y="1641448"/>
            <a:ext cx="2752104" cy="4478149"/>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a:t>
            </a:r>
            <a:r>
              <a:rPr lang="en-US" b="1" kern="1200" dirty="0">
                <a:solidFill>
                  <a:schemeClr val="tx1"/>
                </a:solidFill>
                <a:latin typeface="+mn-lt"/>
                <a:ea typeface="+mn-ea"/>
                <a:cs typeface="+mn-cs"/>
              </a:rPr>
              <a:t>act rationally</a:t>
            </a:r>
            <a:r>
              <a:rPr lang="en-US" kern="1200" dirty="0">
                <a:solidFill>
                  <a:schemeClr val="tx1"/>
                </a:solidFill>
                <a:latin typeface="+mn-lt"/>
                <a:ea typeface="+mn-ea"/>
                <a:cs typeface="+mn-cs"/>
              </a:rPr>
              <a:t> in </a:t>
            </a:r>
            <a:r>
              <a:rPr lang="en-US" dirty="0"/>
              <a:t>their</a:t>
            </a:r>
            <a:r>
              <a:rPr lang="en-US" kern="1200" dirty="0">
                <a:solidFill>
                  <a:schemeClr val="tx1"/>
                </a:solidFill>
                <a:latin typeface="+mn-lt"/>
                <a:ea typeface="+mn-ea"/>
                <a:cs typeface="+mn-cs"/>
              </a:rPr>
              <a:t> environment. </a:t>
            </a:r>
          </a:p>
          <a:p>
            <a:pPr defTabSz="822960">
              <a:spcAft>
                <a:spcPts val="600"/>
              </a:spcAft>
            </a:pPr>
            <a:endParaRPr lang="en-US" dirty="0"/>
          </a:p>
          <a:p>
            <a:pPr defTabSz="822960">
              <a:spcAft>
                <a:spcPts val="600"/>
              </a:spcAft>
            </a:pPr>
            <a:r>
              <a:rPr lang="en-US" kern="1200" dirty="0">
                <a:solidFill>
                  <a:schemeClr val="tx1"/>
                </a:solidFill>
                <a:latin typeface="+mn-lt"/>
                <a:ea typeface="+mn-ea"/>
                <a:cs typeface="+mn-cs"/>
              </a:rPr>
              <a:t>They need to</a:t>
            </a:r>
          </a:p>
          <a:p>
            <a:pPr marL="308610" indent="-308610" defTabSz="822960">
              <a:spcAft>
                <a:spcPts val="600"/>
              </a:spcAft>
              <a:buFont typeface="Arial" panose="020B0604020202020204" pitchFamily="34" charset="0"/>
              <a:buChar char="•"/>
            </a:pPr>
            <a:r>
              <a:rPr lang="en-US" sz="1600" b="1" dirty="0"/>
              <a:t>C</a:t>
            </a:r>
            <a:r>
              <a:rPr lang="en-US" sz="1600" b="1" kern="1200" dirty="0">
                <a:solidFill>
                  <a:schemeClr val="tx1"/>
                </a:solidFill>
                <a:latin typeface="+mn-lt"/>
                <a:ea typeface="+mn-ea"/>
                <a:cs typeface="+mn-cs"/>
              </a:rPr>
              <a:t>ommunicate</a:t>
            </a:r>
            <a:r>
              <a:rPr lang="en-US" sz="1600" kern="1200" dirty="0">
                <a:solidFill>
                  <a:schemeClr val="tx1"/>
                </a:solidFill>
                <a:latin typeface="+mn-lt"/>
                <a:ea typeface="+mn-ea"/>
                <a:cs typeface="+mn-cs"/>
              </a:rPr>
              <a:t> with the environment</a:t>
            </a:r>
            <a:r>
              <a:rPr lang="en-US" sz="1600" dirty="0"/>
              <a:t> using </a:t>
            </a:r>
            <a:r>
              <a:rPr lang="en-US" sz="1600" b="1" dirty="0"/>
              <a:t>percepts</a:t>
            </a:r>
            <a:r>
              <a:rPr lang="en-US" sz="1600" dirty="0"/>
              <a:t> and </a:t>
            </a:r>
            <a:r>
              <a:rPr lang="en-US" sz="1600" b="1" dirty="0"/>
              <a:t>actions</a:t>
            </a:r>
            <a:r>
              <a:rPr lang="en-US" sz="1600" dirty="0"/>
              <a:t>.</a:t>
            </a:r>
          </a:p>
          <a:p>
            <a:pPr marL="308610" indent="-308610" defTabSz="822960">
              <a:spcAft>
                <a:spcPts val="600"/>
              </a:spcAft>
              <a:buFont typeface="Arial" panose="020B0604020202020204" pitchFamily="34" charset="0"/>
              <a:buChar char="•"/>
            </a:pPr>
            <a:r>
              <a:rPr lang="en-US" sz="1600" b="1" dirty="0"/>
              <a:t>R</a:t>
            </a:r>
            <a:r>
              <a:rPr lang="en-US" sz="1600" b="1" kern="1200" dirty="0">
                <a:solidFill>
                  <a:schemeClr val="tx1"/>
                </a:solidFill>
                <a:latin typeface="+mn-lt"/>
                <a:ea typeface="+mn-ea"/>
                <a:cs typeface="+mn-cs"/>
              </a:rPr>
              <a:t>epresent knowledge</a:t>
            </a:r>
            <a:r>
              <a:rPr lang="en-US" sz="1600" kern="1200" dirty="0">
                <a:solidFill>
                  <a:schemeClr val="tx1"/>
                </a:solidFill>
                <a:latin typeface="+mn-lt"/>
                <a:ea typeface="+mn-ea"/>
                <a:cs typeface="+mn-cs"/>
              </a:rPr>
              <a:t>,</a:t>
            </a:r>
            <a:r>
              <a:rPr lang="en-US" sz="1600" dirty="0"/>
              <a:t> </a:t>
            </a:r>
            <a:r>
              <a:rPr lang="en-US" sz="1600" b="1" kern="1200" dirty="0">
                <a:solidFill>
                  <a:schemeClr val="tx1"/>
                </a:solidFill>
                <a:latin typeface="+mn-lt"/>
                <a:ea typeface="+mn-ea"/>
                <a:cs typeface="+mn-cs"/>
              </a:rPr>
              <a:t>reason</a:t>
            </a:r>
            <a:r>
              <a:rPr lang="en-US" sz="1600" kern="1200" dirty="0">
                <a:solidFill>
                  <a:schemeClr val="tx1"/>
                </a:solidFill>
                <a:latin typeface="+mn-lt"/>
                <a:ea typeface="+mn-ea"/>
                <a:cs typeface="+mn-cs"/>
              </a:rPr>
              <a:t> and </a:t>
            </a:r>
            <a:r>
              <a:rPr lang="en-US" sz="1600" b="1" kern="1200" dirty="0">
                <a:solidFill>
                  <a:schemeClr val="tx1"/>
                </a:solidFill>
                <a:latin typeface="+mn-lt"/>
                <a:ea typeface="+mn-ea"/>
                <a:cs typeface="+mn-cs"/>
              </a:rPr>
              <a:t>plan</a:t>
            </a:r>
            <a:r>
              <a:rPr lang="en-US" sz="1600" kern="1200" dirty="0">
                <a:solidFill>
                  <a:schemeClr val="tx1"/>
                </a:solidFill>
                <a:latin typeface="+mn-lt"/>
                <a:ea typeface="+mn-ea"/>
                <a:cs typeface="+mn-cs"/>
              </a:rPr>
              <a:t> to achieve a desired </a:t>
            </a:r>
            <a:r>
              <a:rPr lang="en-US" sz="1600" b="1" kern="1200" dirty="0">
                <a:solidFill>
                  <a:schemeClr val="tx1"/>
                </a:solidFill>
                <a:latin typeface="+mn-lt"/>
                <a:ea typeface="+mn-ea"/>
                <a:cs typeface="+mn-cs"/>
              </a:rPr>
              <a:t>outcome</a:t>
            </a:r>
            <a:r>
              <a:rPr lang="en-US" sz="1600" kern="1200" dirty="0">
                <a:solidFill>
                  <a:schemeClr val="tx1"/>
                </a:solidFill>
                <a:latin typeface="+mn-lt"/>
                <a:ea typeface="+mn-ea"/>
                <a:cs typeface="+mn-cs"/>
              </a:rPr>
              <a:t>.</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b="1" dirty="0"/>
              <a:t>L</a:t>
            </a:r>
            <a:r>
              <a:rPr lang="en-US" sz="1600" b="1" kern="1200" dirty="0">
                <a:solidFill>
                  <a:schemeClr val="tx1"/>
                </a:solidFill>
                <a:latin typeface="+mn-lt"/>
                <a:ea typeface="+mn-ea"/>
                <a:cs typeface="+mn-cs"/>
              </a:rPr>
              <a:t>earn from experience </a:t>
            </a:r>
            <a:r>
              <a:rPr lang="en-US" sz="1600" kern="1200" dirty="0">
                <a:solidFill>
                  <a:schemeClr val="tx1"/>
                </a:solidFill>
                <a:latin typeface="+mn-lt"/>
                <a:ea typeface="+mn-ea"/>
                <a:cs typeface="+mn-cs"/>
              </a:rPr>
              <a:t>to improve performance</a:t>
            </a:r>
            <a:r>
              <a:rPr lang="en-US" sz="1600" b="1" kern="1200" dirty="0">
                <a:solidFill>
                  <a:schemeClr val="tx1"/>
                </a:solidFill>
                <a:latin typeface="+mn-lt"/>
                <a:ea typeface="+mn-ea"/>
                <a:cs typeface="+mn-cs"/>
              </a:rPr>
              <a:t>.</a:t>
            </a:r>
          </a:p>
        </p:txBody>
      </p:sp>
      <p:pic>
        <p:nvPicPr>
          <p:cNvPr id="8" name="Picture 4" descr="Diagram of an intelligent agent perceiving inputs from the environment and performing actions on the environment.">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2" name="Graphic 1">
            <a:extLst>
              <a:ext uri="{FF2B5EF4-FFF2-40B4-BE49-F238E27FC236}">
                <a16:creationId xmlns:a16="http://schemas.microsoft.com/office/drawing/2014/main" id="{C183E897-3442-3193-0715-35F3DF0871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 uri="{C183D7F6-B498-43B3-948B-1728B52AA6E4}">
                <adec:decorative xmlns:adec="http://schemas.microsoft.com/office/drawing/2017/decorative" val="1"/>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 uri="{C183D7F6-B498-43B3-948B-1728B52AA6E4}">
                <adec:decorative xmlns:adec="http://schemas.microsoft.com/office/drawing/2017/decorative" val="1"/>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25740F-58C5-1464-C667-D614A9B0F16C}"/>
              </a:ext>
            </a:extLst>
          </p:cNvPr>
          <p:cNvGrpSpPr/>
          <p:nvPr/>
        </p:nvGrpSpPr>
        <p:grpSpPr>
          <a:xfrm>
            <a:off x="506258" y="1697300"/>
            <a:ext cx="4273249" cy="4357524"/>
            <a:chOff x="506258" y="1697300"/>
            <a:chExt cx="4273249" cy="4357524"/>
          </a:xfrm>
        </p:grpSpPr>
        <p:sp>
          <p:nvSpPr>
            <p:cNvPr id="7" name="Freeform: Shape 6">
              <a:extLst>
                <a:ext uri="{FF2B5EF4-FFF2-40B4-BE49-F238E27FC236}">
                  <a16:creationId xmlns:a16="http://schemas.microsoft.com/office/drawing/2014/main" id="{C2FAD070-5C98-641D-6F75-7AE4D1B12DED}"/>
                </a:ext>
              </a:extLst>
            </p:cNvPr>
            <p:cNvSpPr/>
            <p:nvPr/>
          </p:nvSpPr>
          <p:spPr>
            <a:xfrm>
              <a:off x="506258" y="1697300"/>
              <a:ext cx="4273249" cy="4357524"/>
            </a:xfrm>
            <a:custGeom>
              <a:avLst/>
              <a:gdLst>
                <a:gd name="connsiteX0" fmla="*/ 0 w 4273249"/>
                <a:gd name="connsiteY0" fmla="*/ 2178762 h 4357524"/>
                <a:gd name="connsiteX1" fmla="*/ 2136625 w 4273249"/>
                <a:gd name="connsiteY1" fmla="*/ 0 h 4357524"/>
                <a:gd name="connsiteX2" fmla="*/ 4273250 w 4273249"/>
                <a:gd name="connsiteY2" fmla="*/ 2178762 h 4357524"/>
                <a:gd name="connsiteX3" fmla="*/ 2136625 w 4273249"/>
                <a:gd name="connsiteY3" fmla="*/ 4357524 h 4357524"/>
                <a:gd name="connsiteX4" fmla="*/ 0 w 4273249"/>
                <a:gd name="connsiteY4" fmla="*/ 2178762 h 435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3249" h="4357524">
                  <a:moveTo>
                    <a:pt x="0" y="2178762"/>
                  </a:moveTo>
                  <a:cubicBezTo>
                    <a:pt x="0" y="975465"/>
                    <a:pt x="956600" y="0"/>
                    <a:pt x="2136625" y="0"/>
                  </a:cubicBezTo>
                  <a:cubicBezTo>
                    <a:pt x="3316650" y="0"/>
                    <a:pt x="4273250" y="975465"/>
                    <a:pt x="4273250" y="2178762"/>
                  </a:cubicBezTo>
                  <a:cubicBezTo>
                    <a:pt x="4273250" y="3382059"/>
                    <a:pt x="3316650" y="4357524"/>
                    <a:pt x="2136625" y="4357524"/>
                  </a:cubicBezTo>
                  <a:cubicBezTo>
                    <a:pt x="956600" y="4357524"/>
                    <a:pt x="0" y="3382059"/>
                    <a:pt x="0" y="2178762"/>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645906" tIns="473908" rIns="1645907" bIns="374205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p:txBody>
        </p:sp>
        <p:sp>
          <p:nvSpPr>
            <p:cNvPr id="8" name="TextBox 7">
              <a:extLst>
                <a:ext uri="{FF2B5EF4-FFF2-40B4-BE49-F238E27FC236}">
                  <a16:creationId xmlns:a16="http://schemas.microsoft.com/office/drawing/2014/main" id="{982FA158-D318-31F6-4481-B520095C3658}"/>
                </a:ext>
                <a:ext uri="{C183D7F6-B498-43B3-948B-1728B52AA6E4}">
                  <adec:decorative xmlns:adec="http://schemas.microsoft.com/office/drawing/2017/decorative" val="1"/>
                </a:ext>
              </a:extLst>
            </p:cNvPr>
            <p:cNvSpPr txBox="1"/>
            <p:nvPr/>
          </p:nvSpPr>
          <p:spPr>
            <a:xfrm>
              <a:off x="1106155" y="2470739"/>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6" name="TextBox 5">
              <a:extLst>
                <a:ext uri="{FF2B5EF4-FFF2-40B4-BE49-F238E27FC236}">
                  <a16:creationId xmlns:a16="http://schemas.microsoft.com/office/drawing/2014/main" id="{BFCA1891-26C0-FFD0-93A7-3896C9DC583B}"/>
                </a:ext>
                <a:ext uri="{C183D7F6-B498-43B3-948B-1728B52AA6E4}">
                  <adec:decorative xmlns:adec="http://schemas.microsoft.com/office/drawing/2017/decorative" val="1"/>
                </a:ext>
              </a:extLst>
            </p:cNvPr>
            <p:cNvSpPr txBox="1"/>
            <p:nvPr/>
          </p:nvSpPr>
          <p:spPr>
            <a:xfrm>
              <a:off x="859302" y="2890528"/>
              <a:ext cx="1649603" cy="2031325"/>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Sensing</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Robotics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Natural Lan</a:t>
              </a:r>
              <a:r>
                <a:rPr lang="en-US" sz="1400" dirty="0">
                  <a:solidFill>
                    <a:schemeClr val="bg1"/>
                  </a:solidFill>
                </a:rPr>
                <a:t>guage Processing</a:t>
              </a:r>
              <a:endParaRPr lang="en-US" sz="1400" kern="1200" dirty="0">
                <a:solidFill>
                  <a:schemeClr val="bg1"/>
                </a:solidFill>
                <a:latin typeface="+mn-lt"/>
                <a:ea typeface="+mn-ea"/>
                <a:cs typeface="+mn-cs"/>
              </a:endParaRP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p:txBody>
        </p:sp>
      </p:grpSp>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Autofit/>
          </a:bodyPr>
          <a:lstStyle/>
          <a:p>
            <a:r>
              <a:rPr lang="en-US" sz="3200" dirty="0"/>
              <a:t>Artificial Intelligence  vs. Machine Learning</a:t>
            </a:r>
          </a:p>
        </p:txBody>
      </p:sp>
      <p:grpSp>
        <p:nvGrpSpPr>
          <p:cNvPr id="12" name="Group 11">
            <a:extLst>
              <a:ext uri="{FF2B5EF4-FFF2-40B4-BE49-F238E27FC236}">
                <a16:creationId xmlns:a16="http://schemas.microsoft.com/office/drawing/2014/main" id="{EE5B1273-3213-4457-E61E-8C235E2B761B}"/>
              </a:ext>
            </a:extLst>
          </p:cNvPr>
          <p:cNvGrpSpPr/>
          <p:nvPr/>
        </p:nvGrpSpPr>
        <p:grpSpPr>
          <a:xfrm>
            <a:off x="2196808" y="2911630"/>
            <a:ext cx="2385613" cy="2249070"/>
            <a:chOff x="2274818" y="3182328"/>
            <a:chExt cx="2385613" cy="2249070"/>
          </a:xfrm>
        </p:grpSpPr>
        <p:sp>
          <p:nvSpPr>
            <p:cNvPr id="9" name="Freeform: Shape 8">
              <a:extLst>
                <a:ext uri="{FF2B5EF4-FFF2-40B4-BE49-F238E27FC236}">
                  <a16:creationId xmlns:a16="http://schemas.microsoft.com/office/drawing/2014/main" id="{082F6A43-FFF6-3A7F-AEC3-0A616304AF1F}"/>
                </a:ext>
              </a:extLst>
            </p:cNvPr>
            <p:cNvSpPr/>
            <p:nvPr/>
          </p:nvSpPr>
          <p:spPr>
            <a:xfrm>
              <a:off x="2274818" y="3182328"/>
              <a:ext cx="2385613" cy="2249070"/>
            </a:xfrm>
            <a:custGeom>
              <a:avLst/>
              <a:gdLst>
                <a:gd name="connsiteX0" fmla="*/ 0 w 2385613"/>
                <a:gd name="connsiteY0" fmla="*/ 1124535 h 2249070"/>
                <a:gd name="connsiteX1" fmla="*/ 1192807 w 2385613"/>
                <a:gd name="connsiteY1" fmla="*/ 0 h 2249070"/>
                <a:gd name="connsiteX2" fmla="*/ 2385614 w 2385613"/>
                <a:gd name="connsiteY2" fmla="*/ 1124535 h 2249070"/>
                <a:gd name="connsiteX3" fmla="*/ 1192807 w 2385613"/>
                <a:gd name="connsiteY3" fmla="*/ 2249070 h 2249070"/>
                <a:gd name="connsiteX4" fmla="*/ 0 w 2385613"/>
                <a:gd name="connsiteY4" fmla="*/ 1124535 h 2249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613" h="2249070">
                  <a:moveTo>
                    <a:pt x="0" y="1124535"/>
                  </a:moveTo>
                  <a:cubicBezTo>
                    <a:pt x="0" y="503471"/>
                    <a:pt x="534038" y="0"/>
                    <a:pt x="1192807" y="0"/>
                  </a:cubicBezTo>
                  <a:cubicBezTo>
                    <a:pt x="1851576" y="0"/>
                    <a:pt x="2385614" y="503471"/>
                    <a:pt x="2385614" y="1124535"/>
                  </a:cubicBezTo>
                  <a:cubicBezTo>
                    <a:pt x="2385614" y="1745599"/>
                    <a:pt x="1851576" y="2249070"/>
                    <a:pt x="1192807" y="2249070"/>
                  </a:cubicBezTo>
                  <a:cubicBezTo>
                    <a:pt x="534038" y="2249070"/>
                    <a:pt x="0" y="1745599"/>
                    <a:pt x="0" y="1124535"/>
                  </a:cubicBez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864543" tIns="368151" rIns="864543" bIns="1914387"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p:txBody>
        </p:sp>
        <p:sp>
          <p:nvSpPr>
            <p:cNvPr id="5" name="TextBox 4">
              <a:extLst>
                <a:ext uri="{FF2B5EF4-FFF2-40B4-BE49-F238E27FC236}">
                  <a16:creationId xmlns:a16="http://schemas.microsoft.com/office/drawing/2014/main" id="{B1BB3D58-293A-30AC-E632-C3D824119189}"/>
                </a:ext>
                <a:ext uri="{C183D7F6-B498-43B3-948B-1728B52AA6E4}">
                  <adec:decorative xmlns:adec="http://schemas.microsoft.com/office/drawing/2017/decorative" val="1"/>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grpSp>
      <p:grpSp>
        <p:nvGrpSpPr>
          <p:cNvPr id="13" name="Group 12">
            <a:extLst>
              <a:ext uri="{FF2B5EF4-FFF2-40B4-BE49-F238E27FC236}">
                <a16:creationId xmlns:a16="http://schemas.microsoft.com/office/drawing/2014/main" id="{008CC340-1192-EBC9-024E-6A30DA21FED3}"/>
              </a:ext>
            </a:extLst>
          </p:cNvPr>
          <p:cNvGrpSpPr/>
          <p:nvPr/>
        </p:nvGrpSpPr>
        <p:grpSpPr>
          <a:xfrm>
            <a:off x="5181599" y="4414345"/>
            <a:ext cx="3747471" cy="2295620"/>
            <a:chOff x="5181599" y="4414345"/>
            <a:chExt cx="3747471" cy="2295620"/>
          </a:xfrm>
        </p:grpSpPr>
        <p:sp>
          <p:nvSpPr>
            <p:cNvPr id="41" name="Rectangle 40">
              <a:extLst>
                <a:ext uri="{FF2B5EF4-FFF2-40B4-BE49-F238E27FC236}">
                  <a16:creationId xmlns:a16="http://schemas.microsoft.com/office/drawing/2014/main" id="{AE9847EE-361D-982D-EE6A-8197E05122D4}"/>
                </a:ext>
                <a:ext uri="{C183D7F6-B498-43B3-948B-1728B52AA6E4}">
                  <adec:decorative xmlns:adec="http://schemas.microsoft.com/office/drawing/2017/decorative" val="1"/>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599E7C00-DECA-E2A2-A413-FE997F2BB64D}"/>
                </a:ext>
                <a:ext uri="{C183D7F6-B498-43B3-948B-1728B52AA6E4}">
                  <adec:decorative xmlns:adec="http://schemas.microsoft.com/office/drawing/2017/decorative" val="0"/>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42" name="Picture 4" descr="A diagram showing how an agent interacts with the environment. ML can be used in sensors, actuators and by the agent function.">
              <a:extLst>
                <a:ext uri="{FF2B5EF4-FFF2-40B4-BE49-F238E27FC236}">
                  <a16:creationId xmlns:a16="http://schemas.microsoft.com/office/drawing/2014/main" id="{30D6E7FE-90C9-3490-6B78-C3341C99E84A}"/>
                </a:ext>
              </a:extLst>
            </p:cNvPr>
            <p:cNvPicPr>
              <a:picLocks noChangeAspect="1" noChangeArrowheads="1"/>
            </p:cNvPicPr>
            <p:nvPr/>
          </p:nvPicPr>
          <p:blipFill>
            <a:blip r:embed="rId2" cstate="print"/>
            <a:srcRect/>
            <a:stretch>
              <a:fillRect/>
            </a:stretch>
          </p:blipFill>
          <p:spPr bwMode="auto">
            <a:xfrm>
              <a:off x="5236254" y="4470885"/>
              <a:ext cx="3647179" cy="1571239"/>
            </a:xfrm>
            <a:prstGeom prst="rect">
              <a:avLst/>
            </a:prstGeom>
            <a:noFill/>
            <a:ln w="9525">
              <a:noFill/>
              <a:miter lim="800000"/>
              <a:headEnd/>
              <a:tailEnd/>
            </a:ln>
          </p:spPr>
        </p:pic>
      </p:grpSp>
      <p:sp>
        <p:nvSpPr>
          <p:cNvPr id="45" name="TextBox 44">
            <a:extLst>
              <a:ext uri="{FF2B5EF4-FFF2-40B4-BE49-F238E27FC236}">
                <a16:creationId xmlns:a16="http://schemas.microsoft.com/office/drawing/2014/main" id="{CB75EB49-B65C-F080-9E52-5B9A0486AC00}"/>
              </a:ext>
              <a:ext uri="{C183D7F6-B498-43B3-948B-1728B52AA6E4}">
                <adec:decorative xmlns:adec="http://schemas.microsoft.com/office/drawing/2017/decorative" val="1"/>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 uri="{C183D7F6-B498-43B3-948B-1728B52AA6E4}">
                <adec:decorative xmlns:adec="http://schemas.microsoft.com/office/drawing/2017/decorative" val="1"/>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 uri="{C183D7F6-B498-43B3-948B-1728B52AA6E4}">
                <adec:decorative xmlns:adec="http://schemas.microsoft.com/office/drawing/2017/decorative" val="1"/>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10" name="Freeform: Shape 9">
            <a:extLst>
              <a:ext uri="{FF2B5EF4-FFF2-40B4-BE49-F238E27FC236}">
                <a16:creationId xmlns:a16="http://schemas.microsoft.com/office/drawing/2014/main" id="{44107C21-3EAF-C1BE-FC5C-B3C681FDB92B}"/>
              </a:ext>
            </a:extLst>
          </p:cNvPr>
          <p:cNvSpPr/>
          <p:nvPr/>
        </p:nvSpPr>
        <p:spPr>
          <a:xfrm>
            <a:off x="2870489" y="4197476"/>
            <a:ext cx="1379766" cy="810869"/>
          </a:xfrm>
          <a:custGeom>
            <a:avLst/>
            <a:gdLst>
              <a:gd name="connsiteX0" fmla="*/ 0 w 1379766"/>
              <a:gd name="connsiteY0" fmla="*/ 405435 h 810869"/>
              <a:gd name="connsiteX1" fmla="*/ 689883 w 1379766"/>
              <a:gd name="connsiteY1" fmla="*/ 0 h 810869"/>
              <a:gd name="connsiteX2" fmla="*/ 1379766 w 1379766"/>
              <a:gd name="connsiteY2" fmla="*/ 405435 h 810869"/>
              <a:gd name="connsiteX3" fmla="*/ 689883 w 1379766"/>
              <a:gd name="connsiteY3" fmla="*/ 810870 h 810869"/>
              <a:gd name="connsiteX4" fmla="*/ 0 w 1379766"/>
              <a:gd name="connsiteY4" fmla="*/ 405435 h 81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766" h="810869">
                <a:moveTo>
                  <a:pt x="0" y="405435"/>
                </a:moveTo>
                <a:cubicBezTo>
                  <a:pt x="0" y="181519"/>
                  <a:pt x="308871" y="0"/>
                  <a:pt x="689883" y="0"/>
                </a:cubicBezTo>
                <a:cubicBezTo>
                  <a:pt x="1070895" y="0"/>
                  <a:pt x="1379766" y="181519"/>
                  <a:pt x="1379766" y="405435"/>
                </a:cubicBezTo>
                <a:cubicBezTo>
                  <a:pt x="1379766" y="629351"/>
                  <a:pt x="1070895" y="810870"/>
                  <a:pt x="689883" y="810870"/>
                </a:cubicBezTo>
                <a:cubicBezTo>
                  <a:pt x="308871" y="810870"/>
                  <a:pt x="0" y="629351"/>
                  <a:pt x="0" y="405435"/>
                </a:cubicBez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301630" tIns="302285" rIns="301630" bIns="302286"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p:txBody>
      </p:sp>
    </p:spTree>
    <p:extLst>
      <p:ext uri="{BB962C8B-B14F-4D97-AF65-F5344CB8AC3E}">
        <p14:creationId xmlns:p14="http://schemas.microsoft.com/office/powerpoint/2010/main" val="195007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F22-BCE0-DF14-C282-B553C8C22E8C}"/>
              </a:ext>
            </a:extLst>
          </p:cNvPr>
          <p:cNvSpPr>
            <a:spLocks noGrp="1"/>
          </p:cNvSpPr>
          <p:nvPr>
            <p:ph type="title"/>
          </p:nvPr>
        </p:nvSpPr>
        <p:spPr/>
        <p:txBody>
          <a:bodyPr/>
          <a:lstStyle/>
          <a:p>
            <a:r>
              <a:rPr lang="en-US" dirty="0"/>
              <a:t>Example: Self-Driving Car</a:t>
            </a:r>
          </a:p>
        </p:txBody>
      </p:sp>
      <p:pic>
        <p:nvPicPr>
          <p:cNvPr id="1026" name="Picture 2" descr="figure">
            <a:extLst>
              <a:ext uri="{FF2B5EF4-FFF2-40B4-BE49-F238E27FC236}">
                <a16:creationId xmlns:a16="http://schemas.microsoft.com/office/drawing/2014/main" id="{0A0FB048-7716-FD58-394E-C8B0FE987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1580197"/>
            <a:ext cx="6162675" cy="36976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EB2BF99-2546-E2B6-E428-37F6D024790C}"/>
              </a:ext>
              <a:ext uri="{C183D7F6-B498-43B3-948B-1728B52AA6E4}">
                <adec:decorative xmlns:adec="http://schemas.microsoft.com/office/drawing/2017/decorative" val="1"/>
              </a:ext>
            </a:extLst>
          </p:cNvPr>
          <p:cNvSpPr/>
          <p:nvPr/>
        </p:nvSpPr>
        <p:spPr>
          <a:xfrm>
            <a:off x="3124200" y="2438400"/>
            <a:ext cx="609600" cy="685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9FC3AC1-9E5A-CAE3-79DE-07A7B1FB104B}"/>
              </a:ext>
            </a:extLst>
          </p:cNvPr>
          <p:cNvSpPr txBox="1">
            <a:spLocks/>
          </p:cNvSpPr>
          <p:nvPr/>
        </p:nvSpPr>
        <p:spPr>
          <a:xfrm>
            <a:off x="628650" y="5486400"/>
            <a:ext cx="1200150" cy="1143000"/>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Percepts:</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14" name="TextBox 13">
            <a:extLst>
              <a:ext uri="{FF2B5EF4-FFF2-40B4-BE49-F238E27FC236}">
                <a16:creationId xmlns:a16="http://schemas.microsoft.com/office/drawing/2014/main" id="{0A56205F-5AD4-29B4-D72E-FE85F09CB14A}"/>
              </a:ext>
            </a:extLst>
          </p:cNvPr>
          <p:cNvSpPr txBox="1"/>
          <p:nvPr/>
        </p:nvSpPr>
        <p:spPr>
          <a:xfrm>
            <a:off x="1835446" y="5460157"/>
            <a:ext cx="5251154" cy="369332"/>
          </a:xfrm>
          <a:prstGeom prst="rect">
            <a:avLst/>
          </a:prstGeom>
          <a:noFill/>
        </p:spPr>
        <p:txBody>
          <a:bodyPr wrap="square">
            <a:spAutoFit/>
          </a:bodyPr>
          <a:lstStyle/>
          <a:p>
            <a:pPr marL="0" indent="0">
              <a:buFont typeface="Arial" panose="020B0604020202020204" pitchFamily="34" charset="0"/>
              <a:buNone/>
            </a:pPr>
            <a:r>
              <a:rPr lang="en-US" dirty="0"/>
              <a:t>Other objects including people crossing the street.</a:t>
            </a:r>
          </a:p>
        </p:txBody>
      </p:sp>
      <p:sp>
        <p:nvSpPr>
          <p:cNvPr id="13" name="TextBox 12">
            <a:extLst>
              <a:ext uri="{FF2B5EF4-FFF2-40B4-BE49-F238E27FC236}">
                <a16:creationId xmlns:a16="http://schemas.microsoft.com/office/drawing/2014/main" id="{55E0DCC2-0AD9-2F6F-08BC-3DBBD6460BE3}"/>
              </a:ext>
            </a:extLst>
          </p:cNvPr>
          <p:cNvSpPr txBox="1"/>
          <p:nvPr/>
        </p:nvSpPr>
        <p:spPr>
          <a:xfrm>
            <a:off x="1835446" y="5790040"/>
            <a:ext cx="2801031" cy="369332"/>
          </a:xfrm>
          <a:prstGeom prst="rect">
            <a:avLst/>
          </a:prstGeom>
          <a:noFill/>
        </p:spPr>
        <p:txBody>
          <a:bodyPr wrap="square">
            <a:spAutoFit/>
          </a:bodyPr>
          <a:lstStyle/>
          <a:p>
            <a:pPr marL="0" indent="0">
              <a:buFont typeface="Arial" panose="020B0604020202020204" pitchFamily="34" charset="0"/>
              <a:buNone/>
            </a:pPr>
            <a:r>
              <a:rPr lang="en-US" dirty="0"/>
              <a:t>Slow down or stop the car.</a:t>
            </a:r>
          </a:p>
        </p:txBody>
      </p:sp>
      <p:sp>
        <p:nvSpPr>
          <p:cNvPr id="5" name="TextBox 4">
            <a:extLst>
              <a:ext uri="{FF2B5EF4-FFF2-40B4-BE49-F238E27FC236}">
                <a16:creationId xmlns:a16="http://schemas.microsoft.com/office/drawing/2014/main" id="{A95FC49C-1351-D371-8B11-86386BAC958C}"/>
              </a:ext>
            </a:extLst>
          </p:cNvPr>
          <p:cNvSpPr txBox="1"/>
          <p:nvPr/>
        </p:nvSpPr>
        <p:spPr>
          <a:xfrm>
            <a:off x="1835446" y="6159372"/>
            <a:ext cx="3733800" cy="369332"/>
          </a:xfrm>
          <a:prstGeom prst="rect">
            <a:avLst/>
          </a:prstGeom>
          <a:noFill/>
        </p:spPr>
        <p:txBody>
          <a:bodyPr wrap="square">
            <a:spAutoFit/>
          </a:bodyPr>
          <a:lstStyle/>
          <a:p>
            <a:pPr marL="0" indent="0">
              <a:buFont typeface="Arial" panose="020B0604020202020204" pitchFamily="34" charset="0"/>
              <a:buNone/>
            </a:pPr>
            <a:r>
              <a:rPr lang="en-US" dirty="0"/>
              <a:t>Reach the destination safely</a:t>
            </a:r>
          </a:p>
        </p:txBody>
      </p:sp>
    </p:spTree>
    <p:extLst>
      <p:ext uri="{BB962C8B-B14F-4D97-AF65-F5344CB8AC3E}">
        <p14:creationId xmlns:p14="http://schemas.microsoft.com/office/powerpoint/2010/main" val="136338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9D64-71A1-0FC9-A4B8-803166224E72}"/>
              </a:ext>
            </a:extLst>
          </p:cNvPr>
          <p:cNvSpPr>
            <a:spLocks noGrp="1"/>
          </p:cNvSpPr>
          <p:nvPr>
            <p:ph type="title"/>
          </p:nvPr>
        </p:nvSpPr>
        <p:spPr>
          <a:xfrm>
            <a:off x="636814" y="137917"/>
            <a:ext cx="7886700" cy="1325563"/>
          </a:xfrm>
        </p:spPr>
        <p:txBody>
          <a:bodyPr>
            <a:normAutofit/>
          </a:bodyPr>
          <a:lstStyle/>
          <a:p>
            <a:r>
              <a:rPr lang="en-US" sz="3600" dirty="0"/>
              <a:t>Example: Homework and LLMs</a:t>
            </a:r>
          </a:p>
        </p:txBody>
      </p:sp>
      <p:pic>
        <p:nvPicPr>
          <p:cNvPr id="13" name="Picture 12" descr="A screenshot of ChatGPT writing an essay about Sokrates.">
            <a:extLst>
              <a:ext uri="{FF2B5EF4-FFF2-40B4-BE49-F238E27FC236}">
                <a16:creationId xmlns:a16="http://schemas.microsoft.com/office/drawing/2014/main" id="{58A7AB83-ADCF-F4C1-3E52-9A5442F71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178881"/>
            <a:ext cx="7562850" cy="4155119"/>
          </a:xfrm>
          <a:prstGeom prst="rect">
            <a:avLst/>
          </a:prstGeom>
        </p:spPr>
      </p:pic>
      <p:pic>
        <p:nvPicPr>
          <p:cNvPr id="1026" name="Picture 2">
            <a:extLst>
              <a:ext uri="{FF2B5EF4-FFF2-40B4-BE49-F238E27FC236}">
                <a16:creationId xmlns:a16="http://schemas.microsoft.com/office/drawing/2014/main" id="{7B854F5C-F02E-55D3-B81E-0C4136F6430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086" y="402237"/>
            <a:ext cx="2084614" cy="133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46891738-C22D-B399-A6A9-BC285AF1D66E}"/>
              </a:ext>
            </a:extLst>
          </p:cNvPr>
          <p:cNvSpPr txBox="1">
            <a:spLocks/>
          </p:cNvSpPr>
          <p:nvPr/>
        </p:nvSpPr>
        <p:spPr>
          <a:xfrm>
            <a:off x="628650" y="5486400"/>
            <a:ext cx="1200150" cy="1069776"/>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9" name="TextBox 8">
            <a:extLst>
              <a:ext uri="{FF2B5EF4-FFF2-40B4-BE49-F238E27FC236}">
                <a16:creationId xmlns:a16="http://schemas.microsoft.com/office/drawing/2014/main" id="{704EA84D-FAC2-97B4-8EDF-719AB42A6361}"/>
              </a:ext>
            </a:extLst>
          </p:cNvPr>
          <p:cNvSpPr txBox="1"/>
          <p:nvPr/>
        </p:nvSpPr>
        <p:spPr>
          <a:xfrm>
            <a:off x="1828800" y="5482343"/>
            <a:ext cx="4572000" cy="369332"/>
          </a:xfrm>
          <a:prstGeom prst="rect">
            <a:avLst/>
          </a:prstGeom>
          <a:noFill/>
        </p:spPr>
        <p:txBody>
          <a:bodyPr wrap="square">
            <a:spAutoFit/>
          </a:bodyPr>
          <a:lstStyle/>
          <a:p>
            <a:pPr marL="0" indent="0">
              <a:buFont typeface="Arial" panose="020B0604020202020204" pitchFamily="34" charset="0"/>
              <a:buNone/>
            </a:pPr>
            <a:r>
              <a:rPr lang="en-US" dirty="0"/>
              <a:t>Your prompt</a:t>
            </a:r>
            <a:endParaRPr lang="en-US" sz="2000" dirty="0"/>
          </a:p>
        </p:txBody>
      </p:sp>
      <p:sp>
        <p:nvSpPr>
          <p:cNvPr id="4" name="TextBox 3">
            <a:extLst>
              <a:ext uri="{FF2B5EF4-FFF2-40B4-BE49-F238E27FC236}">
                <a16:creationId xmlns:a16="http://schemas.microsoft.com/office/drawing/2014/main" id="{753FA0D2-51AC-EF25-3F99-782ED1E0071D}"/>
              </a:ext>
            </a:extLst>
          </p:cNvPr>
          <p:cNvSpPr txBox="1"/>
          <p:nvPr/>
        </p:nvSpPr>
        <p:spPr>
          <a:xfrm>
            <a:off x="1835263" y="5801318"/>
            <a:ext cx="6915831" cy="369332"/>
          </a:xfrm>
          <a:prstGeom prst="rect">
            <a:avLst/>
          </a:prstGeom>
          <a:noFill/>
        </p:spPr>
        <p:txBody>
          <a:bodyPr wrap="square">
            <a:spAutoFit/>
          </a:bodyPr>
          <a:lstStyle/>
          <a:p>
            <a:r>
              <a:rPr lang="en-US" dirty="0"/>
              <a:t>Next most likely word… More words are created word-by-word. </a:t>
            </a:r>
          </a:p>
        </p:txBody>
      </p:sp>
      <p:sp>
        <p:nvSpPr>
          <p:cNvPr id="5" name="Rectangle 4">
            <a:extLst>
              <a:ext uri="{FF2B5EF4-FFF2-40B4-BE49-F238E27FC236}">
                <a16:creationId xmlns:a16="http://schemas.microsoft.com/office/drawing/2014/main" id="{7178DF08-72CE-68C1-06E3-FB9050FFAFF2}"/>
              </a:ext>
              <a:ext uri="{C183D7F6-B498-43B3-948B-1728B52AA6E4}">
                <adec:decorative xmlns:adec="http://schemas.microsoft.com/office/drawing/2017/decorative" val="1"/>
              </a:ext>
            </a:extLst>
          </p:cNvPr>
          <p:cNvSpPr/>
          <p:nvPr/>
        </p:nvSpPr>
        <p:spPr>
          <a:xfrm>
            <a:off x="3905250" y="1861822"/>
            <a:ext cx="3352800" cy="34155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4B857-3E6C-45F8-F973-6BE5699547E1}"/>
              </a:ext>
              <a:ext uri="{C183D7F6-B498-43B3-948B-1728B52AA6E4}">
                <adec:decorative xmlns:adec="http://schemas.microsoft.com/office/drawing/2017/decorative" val="1"/>
              </a:ext>
            </a:extLst>
          </p:cNvPr>
          <p:cNvSpPr/>
          <p:nvPr/>
        </p:nvSpPr>
        <p:spPr>
          <a:xfrm>
            <a:off x="2152650" y="3684140"/>
            <a:ext cx="381000" cy="27183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7CB975-65BE-FE0D-ADC4-DAD2951C9372}"/>
              </a:ext>
            </a:extLst>
          </p:cNvPr>
          <p:cNvSpPr txBox="1"/>
          <p:nvPr/>
        </p:nvSpPr>
        <p:spPr>
          <a:xfrm>
            <a:off x="1835263" y="6164191"/>
            <a:ext cx="6013337" cy="369332"/>
          </a:xfrm>
          <a:prstGeom prst="rect">
            <a:avLst/>
          </a:prstGeom>
          <a:noFill/>
        </p:spPr>
        <p:txBody>
          <a:bodyPr wrap="square">
            <a:spAutoFit/>
          </a:bodyPr>
          <a:lstStyle/>
          <a:p>
            <a:pPr marL="0" indent="0">
              <a:buFont typeface="Arial" panose="020B0604020202020204" pitchFamily="34" charset="0"/>
              <a:buNone/>
            </a:pPr>
            <a:r>
              <a:rPr lang="en-US" dirty="0"/>
              <a:t>You may like a useful answer, but what is ChatGPT’s objective?</a:t>
            </a:r>
          </a:p>
        </p:txBody>
      </p:sp>
    </p:spTree>
    <p:extLst>
      <p:ext uri="{BB962C8B-B14F-4D97-AF65-F5344CB8AC3E}">
        <p14:creationId xmlns:p14="http://schemas.microsoft.com/office/powerpoint/2010/main" val="12792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animBg="1"/>
      <p:bldP spid="6"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dirty="0">
                <a:solidFill>
                  <a:schemeClr val="bg1"/>
                </a:solidFill>
              </a:rPr>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5894784" y="4716472"/>
            <a:ext cx="2620566" cy="1017896"/>
          </a:xfrm>
        </p:spPr>
        <p:txBody>
          <a:bodyPr vert="horz" lIns="91440" tIns="45720" rIns="91440" bIns="45720" rtlCol="0" anchor="b">
            <a:normAutofit/>
          </a:bodyPr>
          <a:lstStyle/>
          <a:p>
            <a:endParaRPr lang="en-US">
              <a:solidFill>
                <a:schemeClr val="bg1"/>
              </a:solidFill>
            </a:endParaRPr>
          </a:p>
        </p:txBody>
      </p:sp>
      <p:pic>
        <p:nvPicPr>
          <p:cNvPr id="6" name="Picture 2">
            <a:extLst>
              <a:ext uri="{FF2B5EF4-FFF2-40B4-BE49-F238E27FC236}">
                <a16:creationId xmlns:a16="http://schemas.microsoft.com/office/drawing/2014/main" id="{99D46CF7-6F3B-4ABC-8C57-3392AB693EC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13053" b="22144"/>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3767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41430-15F1-CB49-D12E-B9A38E2DE3B6}"/>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The Timeline of AI Development</a:t>
            </a:r>
          </a:p>
        </p:txBody>
      </p:sp>
      <p:sp>
        <p:nvSpPr>
          <p:cNvPr id="4" name="AutoShape 2">
            <a:extLst>
              <a:ext uri="{FF2B5EF4-FFF2-40B4-BE49-F238E27FC236}">
                <a16:creationId xmlns:a16="http://schemas.microsoft.com/office/drawing/2014/main" id="{011284A3-47DB-4E45-9399-2C392DC95843}"/>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The timeline of AI from first mechanical computers to Ggenerative AI.">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581" y="0"/>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 uri="{C183D7F6-B498-43B3-948B-1728B52AA6E4}">
                <adec:decorative xmlns:adec="http://schemas.microsoft.com/office/drawing/2017/decorative" val="1"/>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 uri="{C183D7F6-B498-43B3-948B-1728B52AA6E4}">
                <adec:decorative xmlns:adec="http://schemas.microsoft.com/office/drawing/2017/decorative" val="1"/>
              </a:ext>
            </a:extLst>
          </p:cNvPr>
          <p:cNvSpPr/>
          <p:nvPr/>
        </p:nvSpPr>
        <p:spPr>
          <a:xfrm>
            <a:off x="5932386" y="4917114"/>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 uri="{C183D7F6-B498-43B3-948B-1728B52AA6E4}">
                <adec:decorative xmlns:adec="http://schemas.microsoft.com/office/drawing/2017/decorative" val="1"/>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 uri="{C183D7F6-B498-43B3-948B-1728B52AA6E4}">
                <adec:decorative xmlns:adec="http://schemas.microsoft.com/office/drawing/2017/decorative" val="1"/>
              </a:ext>
            </a:extLst>
          </p:cNvPr>
          <p:cNvCxnSpPr>
            <a:cxnSpLocks/>
          </p:cNvCxnSpPr>
          <p:nvPr/>
        </p:nvCxnSpPr>
        <p:spPr>
          <a:xfrm>
            <a:off x="6033033" y="4889283"/>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 uri="{C183D7F6-B498-43B3-948B-1728B52AA6E4}">
                <adec:decorative xmlns:adec="http://schemas.microsoft.com/office/drawing/2017/decorative" val="0"/>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9" name="TextBox 18">
            <a:extLst>
              <a:ext uri="{FF2B5EF4-FFF2-40B4-BE49-F238E27FC236}">
                <a16:creationId xmlns:a16="http://schemas.microsoft.com/office/drawing/2014/main" id="{1581DE04-DF51-67D0-7E11-2C1FE15F7863}"/>
              </a:ext>
              <a:ext uri="{C183D7F6-B498-43B3-948B-1728B52AA6E4}">
                <adec:decorative xmlns:adec="http://schemas.microsoft.com/office/drawing/2017/decorative" val="0"/>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sp>
        <p:nvSpPr>
          <p:cNvPr id="18" name="TextBox 17">
            <a:extLst>
              <a:ext uri="{FF2B5EF4-FFF2-40B4-BE49-F238E27FC236}">
                <a16:creationId xmlns:a16="http://schemas.microsoft.com/office/drawing/2014/main" id="{E41005D7-2B4F-FDEB-7546-A44E42BFA8E8}"/>
              </a:ext>
              <a:ext uri="{C183D7F6-B498-43B3-948B-1728B52AA6E4}">
                <adec:decorative xmlns:adec="http://schemas.microsoft.com/office/drawing/2017/decorative" val="0"/>
              </a:ext>
            </a:extLst>
          </p:cNvPr>
          <p:cNvSpPr txBox="1"/>
          <p:nvPr/>
        </p:nvSpPr>
        <p:spPr>
          <a:xfrm>
            <a:off x="6299459" y="4898213"/>
            <a:ext cx="952608" cy="861774"/>
          </a:xfrm>
          <a:prstGeom prst="rect">
            <a:avLst/>
          </a:prstGeom>
          <a:noFill/>
        </p:spPr>
        <p:txBody>
          <a:bodyPr wrap="square" rtlCol="0">
            <a:spAutoFit/>
          </a:bodyPr>
          <a:lstStyle/>
          <a:p>
            <a:r>
              <a:rPr lang="en-US" sz="1000" dirty="0"/>
              <a:t>Transformer architecture and large language models LLMs</a:t>
            </a:r>
          </a:p>
        </p:txBody>
      </p:sp>
      <p:sp>
        <p:nvSpPr>
          <p:cNvPr id="13" name="TextBox 12">
            <a:extLst>
              <a:ext uri="{FF2B5EF4-FFF2-40B4-BE49-F238E27FC236}">
                <a16:creationId xmlns:a16="http://schemas.microsoft.com/office/drawing/2014/main" id="{2141B2AF-B71B-A7BE-6FDD-4D30166BD450}"/>
              </a:ext>
              <a:ext uri="{C183D7F6-B498-43B3-948B-1728B52AA6E4}">
                <adec:decorative xmlns:adec="http://schemas.microsoft.com/office/drawing/2017/decorative" val="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 uri="{C183D7F6-B498-43B3-948B-1728B52AA6E4}">
                <adec:decorative xmlns:adec="http://schemas.microsoft.com/office/drawing/2017/decorative" val="0"/>
              </a:ext>
            </a:extLst>
          </p:cNvPr>
          <p:cNvSpPr txBox="1"/>
          <p:nvPr/>
        </p:nvSpPr>
        <p:spPr>
          <a:xfrm>
            <a:off x="7584666" y="4928991"/>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cxnSp>
        <p:nvCxnSpPr>
          <p:cNvPr id="23" name="Straight Arrow Connector 22">
            <a:extLst>
              <a:ext uri="{FF2B5EF4-FFF2-40B4-BE49-F238E27FC236}">
                <a16:creationId xmlns:a16="http://schemas.microsoft.com/office/drawing/2014/main" id="{85EBC6CC-BEA2-E0A0-9671-5198184C1B66}"/>
              </a:ext>
              <a:ext uri="{C183D7F6-B498-43B3-948B-1728B52AA6E4}">
                <adec:decorative xmlns:adec="http://schemas.microsoft.com/office/drawing/2017/decorative" val="1"/>
              </a:ext>
            </a:extLst>
          </p:cNvPr>
          <p:cNvCxnSpPr>
            <a:cxnSpLocks/>
          </p:cNvCxnSpPr>
          <p:nvPr/>
        </p:nvCxnSpPr>
        <p:spPr>
          <a:xfrm>
            <a:off x="7584665" y="4886251"/>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 uri="{C183D7F6-B498-43B3-948B-1728B52AA6E4}">
                <adec:decorative xmlns:adec="http://schemas.microsoft.com/office/drawing/2017/decorative" val="1"/>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 uri="{C183D7F6-B498-43B3-948B-1728B52AA6E4}">
                <adec:decorative xmlns:adec="http://schemas.microsoft.com/office/drawing/2017/decorative" val="1"/>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 uri="{C183D7F6-B498-43B3-948B-1728B52AA6E4}">
                <adec:decorative xmlns:adec="http://schemas.microsoft.com/office/drawing/2017/decorative" val="1"/>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 uri="{C183D7F6-B498-43B3-948B-1728B52AA6E4}">
                <adec:decorative xmlns:adec="http://schemas.microsoft.com/office/drawing/2017/decorative" val="1"/>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 uri="{C183D7F6-B498-43B3-948B-1728B52AA6E4}">
                <adec:decorative xmlns:adec="http://schemas.microsoft.com/office/drawing/2017/decorative" val="1"/>
              </a:ext>
            </a:extLst>
          </p:cNvPr>
          <p:cNvCxnSpPr>
            <a:cxnSpLocks/>
          </p:cNvCxnSpPr>
          <p:nvPr/>
        </p:nvCxnSpPr>
        <p:spPr>
          <a:xfrm>
            <a:off x="6296227" y="4889283"/>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 uri="{C183D7F6-B498-43B3-948B-1728B52AA6E4}">
                <adec:decorative xmlns:adec="http://schemas.microsoft.com/office/drawing/2017/decorative" val="1"/>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a:extLst>
              <a:ext uri="{FF2B5EF4-FFF2-40B4-BE49-F238E27FC236}">
                <a16:creationId xmlns:a16="http://schemas.microsoft.com/office/drawing/2014/main" id="{8D1BD011-AB87-D760-0664-E3067C375B42}"/>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 uri="{C183D7F6-B498-43B3-948B-1728B52AA6E4}">
                <adec:decorative xmlns:adec="http://schemas.microsoft.com/office/drawing/2017/decorative" val="1"/>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 uri="{C183D7F6-B498-43B3-948B-1728B52AA6E4}">
                <adec:decorative xmlns:adec="http://schemas.microsoft.com/office/drawing/2017/decorative" val="1"/>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 uri="{C183D7F6-B498-43B3-948B-1728B52AA6E4}">
                <adec:decorative xmlns:adec="http://schemas.microsoft.com/office/drawing/2017/decorative" val="1"/>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a:extLst>
              <a:ext uri="{FF2B5EF4-FFF2-40B4-BE49-F238E27FC236}">
                <a16:creationId xmlns:a16="http://schemas.microsoft.com/office/drawing/2014/main" id="{581BB29F-DB94-850D-43E9-DFDF706EA617}"/>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2FEF6A6-3D53-5807-2C3B-1BB5B5D0EB2D}"/>
              </a:ext>
            </a:extLst>
          </p:cNvPr>
          <p:cNvGrpSpPr/>
          <p:nvPr/>
        </p:nvGrpSpPr>
        <p:grpSpPr>
          <a:xfrm>
            <a:off x="6824589" y="883988"/>
            <a:ext cx="1143000" cy="503976"/>
            <a:chOff x="6840290" y="857532"/>
            <a:chExt cx="1143000" cy="503976"/>
          </a:xfrm>
        </p:grpSpPr>
        <p:sp>
          <p:nvSpPr>
            <p:cNvPr id="50" name="TextBox 49">
              <a:extLst>
                <a:ext uri="{FF2B5EF4-FFF2-40B4-BE49-F238E27FC236}">
                  <a16:creationId xmlns:a16="http://schemas.microsoft.com/office/drawing/2014/main" id="{395CF2B9-54B0-6284-FE90-2C92B08F7768}"/>
                </a:ext>
                <a:ext uri="{C183D7F6-B498-43B3-948B-1728B52AA6E4}">
                  <adec:decorative xmlns:adec="http://schemas.microsoft.com/office/drawing/2017/decorative" val="1"/>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 uri="{C183D7F6-B498-43B3-948B-1728B52AA6E4}">
                  <adec:decorative xmlns:adec="http://schemas.microsoft.com/office/drawing/2017/decorative" val="1"/>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grpSp>
      <p:grpSp>
        <p:nvGrpSpPr>
          <p:cNvPr id="16" name="Group 15">
            <a:extLst>
              <a:ext uri="{FF2B5EF4-FFF2-40B4-BE49-F238E27FC236}">
                <a16:creationId xmlns:a16="http://schemas.microsoft.com/office/drawing/2014/main" id="{0C68A1B4-0744-D999-1B88-EDBA2E469F45}"/>
              </a:ext>
            </a:extLst>
          </p:cNvPr>
          <p:cNvGrpSpPr/>
          <p:nvPr/>
        </p:nvGrpSpPr>
        <p:grpSpPr>
          <a:xfrm>
            <a:off x="5943600" y="2010702"/>
            <a:ext cx="1212982" cy="819994"/>
            <a:chOff x="6995419" y="1559022"/>
            <a:chExt cx="1212982" cy="819994"/>
          </a:xfrm>
        </p:grpSpPr>
        <p:sp>
          <p:nvSpPr>
            <p:cNvPr id="52" name="TextBox 51">
              <a:extLst>
                <a:ext uri="{FF2B5EF4-FFF2-40B4-BE49-F238E27FC236}">
                  <a16:creationId xmlns:a16="http://schemas.microsoft.com/office/drawing/2014/main" id="{52D25F7D-9624-A834-29B0-3E25E381631A}"/>
                </a:ext>
                <a:ext uri="{C183D7F6-B498-43B3-948B-1728B52AA6E4}">
                  <adec:decorative xmlns:adec="http://schemas.microsoft.com/office/drawing/2017/decorative" val="1"/>
                </a:ext>
              </a:extLst>
            </p:cNvPr>
            <p:cNvSpPr txBox="1"/>
            <p:nvPr/>
          </p:nvSpPr>
          <p:spPr>
            <a:xfrm>
              <a:off x="6995419" y="1559022"/>
              <a:ext cx="1143000" cy="523220"/>
            </a:xfrm>
            <a:prstGeom prst="rect">
              <a:avLst/>
            </a:prstGeom>
            <a:noFill/>
          </p:spPr>
          <p:txBody>
            <a:bodyPr wrap="square">
              <a:spAutoFit/>
            </a:bodyPr>
            <a:lstStyle/>
            <a:p>
              <a:r>
                <a:rPr lang="en-US" sz="1400" b="1" dirty="0">
                  <a:solidFill>
                    <a:srgbClr val="5CC0D4"/>
                  </a:solidFill>
                  <a:latin typeface="Arial" panose="020B0604020202020204" pitchFamily="34" charset="0"/>
                  <a:cs typeface="Arial" panose="020B0604020202020204" pitchFamily="34" charset="0"/>
                </a:rPr>
                <a:t>1987-</a:t>
              </a:r>
              <a:br>
                <a:rPr lang="en-US" sz="1400" b="1" dirty="0">
                  <a:solidFill>
                    <a:srgbClr val="5CC0D4"/>
                  </a:solidFill>
                  <a:latin typeface="Arial" panose="020B0604020202020204" pitchFamily="34" charset="0"/>
                  <a:cs typeface="Arial" panose="020B0604020202020204" pitchFamily="34" charset="0"/>
                </a:rPr>
              </a:br>
              <a:r>
                <a:rPr lang="en-US" sz="1400" b="1" dirty="0">
                  <a:solidFill>
                    <a:srgbClr val="5CC0D4"/>
                  </a:solidFill>
                  <a:latin typeface="Arial" panose="020B0604020202020204" pitchFamily="34" charset="0"/>
                  <a:cs typeface="Arial" panose="020B0604020202020204" pitchFamily="34" charset="0"/>
                </a:rPr>
                <a:t>1993</a:t>
              </a:r>
            </a:p>
          </p:txBody>
        </p:sp>
        <p:sp>
          <p:nvSpPr>
            <p:cNvPr id="53" name="TextBox 52">
              <a:extLst>
                <a:ext uri="{FF2B5EF4-FFF2-40B4-BE49-F238E27FC236}">
                  <a16:creationId xmlns:a16="http://schemas.microsoft.com/office/drawing/2014/main" id="{C9D518F0-81D3-89FA-4C33-DA33C47775C4}"/>
                </a:ext>
                <a:ext uri="{C183D7F6-B498-43B3-948B-1728B52AA6E4}">
                  <adec:decorative xmlns:adec="http://schemas.microsoft.com/office/drawing/2017/decorative" val="1"/>
                </a:ext>
              </a:extLst>
            </p:cNvPr>
            <p:cNvSpPr txBox="1"/>
            <p:nvPr/>
          </p:nvSpPr>
          <p:spPr>
            <a:xfrm>
              <a:off x="7009934" y="1978906"/>
              <a:ext cx="1198467" cy="400110"/>
            </a:xfrm>
            <a:prstGeom prst="rect">
              <a:avLst/>
            </a:prstGeom>
            <a:noFill/>
          </p:spPr>
          <p:txBody>
            <a:bodyPr wrap="square" rtlCol="0">
              <a:spAutoFit/>
            </a:bodyPr>
            <a:lstStyle/>
            <a:p>
              <a:r>
                <a:rPr lang="en-US" sz="1000" dirty="0"/>
                <a:t>Second AI </a:t>
              </a:r>
              <a:br>
                <a:rPr lang="en-US" sz="1000" dirty="0"/>
              </a:br>
              <a:r>
                <a:rPr lang="en-US" sz="1000" dirty="0"/>
                <a:t>Winter</a:t>
              </a:r>
            </a:p>
          </p:txBody>
        </p:sp>
      </p:grpSp>
      <p:sp>
        <p:nvSpPr>
          <p:cNvPr id="54" name="Rectangle 53">
            <a:extLst>
              <a:ext uri="{FF2B5EF4-FFF2-40B4-BE49-F238E27FC236}">
                <a16:creationId xmlns:a16="http://schemas.microsoft.com/office/drawing/2014/main" id="{F01C1D97-FE73-4B19-E7F8-246B9B9B6C4F}"/>
              </a:ext>
              <a:ext uri="{C183D7F6-B498-43B3-948B-1728B52AA6E4}">
                <adec:decorative xmlns:adec="http://schemas.microsoft.com/office/drawing/2017/decorative" val="1"/>
              </a:ext>
            </a:extLst>
          </p:cNvPr>
          <p:cNvSpPr/>
          <p:nvPr/>
        </p:nvSpPr>
        <p:spPr>
          <a:xfrm>
            <a:off x="7631405" y="4955422"/>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 uri="{C183D7F6-B498-43B3-948B-1728B52AA6E4}">
                <adec:decorative xmlns:adec="http://schemas.microsoft.com/office/drawing/2017/decorative" val="1"/>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 uri="{C183D7F6-B498-43B3-948B-1728B52AA6E4}">
                <adec:decorative xmlns:adec="http://schemas.microsoft.com/office/drawing/2017/decorative" val="1"/>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 uri="{C183D7F6-B498-43B3-948B-1728B52AA6E4}">
                <adec:decorative xmlns:adec="http://schemas.microsoft.com/office/drawing/2017/decorative" val="1"/>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 name="Rectangle 1">
            <a:extLst>
              <a:ext uri="{FF2B5EF4-FFF2-40B4-BE49-F238E27FC236}">
                <a16:creationId xmlns:a16="http://schemas.microsoft.com/office/drawing/2014/main" id="{C9D1EE7D-9285-0B2F-8261-9AC4166AF320}"/>
              </a:ext>
              <a:ext uri="{C183D7F6-B498-43B3-948B-1728B52AA6E4}">
                <adec:decorative xmlns:adec="http://schemas.microsoft.com/office/drawing/2017/decorative" val="1"/>
              </a:ext>
            </a:extLst>
          </p:cNvPr>
          <p:cNvSpPr/>
          <p:nvPr/>
        </p:nvSpPr>
        <p:spPr>
          <a:xfrm>
            <a:off x="4424291" y="685799"/>
            <a:ext cx="914400" cy="4294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551B9AA7-D7A5-B75D-9019-7AD2A4495EF1}"/>
              </a:ext>
              <a:ext uri="{C183D7F6-B498-43B3-948B-1728B52AA6E4}">
                <adec:decorative xmlns:adec="http://schemas.microsoft.com/office/drawing/2017/decorative" val="1"/>
              </a:ext>
            </a:extLst>
          </p:cNvPr>
          <p:cNvSpPr/>
          <p:nvPr/>
        </p:nvSpPr>
        <p:spPr>
          <a:xfrm>
            <a:off x="3566301" y="972977"/>
            <a:ext cx="526388" cy="246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0" name="Group 19">
            <a:extLst>
              <a:ext uri="{FF2B5EF4-FFF2-40B4-BE49-F238E27FC236}">
                <a16:creationId xmlns:a16="http://schemas.microsoft.com/office/drawing/2014/main" id="{4C8068F9-37CD-E94A-5F3A-F83D99E7CE2D}"/>
              </a:ext>
            </a:extLst>
          </p:cNvPr>
          <p:cNvGrpSpPr/>
          <p:nvPr/>
        </p:nvGrpSpPr>
        <p:grpSpPr>
          <a:xfrm>
            <a:off x="6848015" y="1356419"/>
            <a:ext cx="1310628" cy="1129836"/>
            <a:chOff x="6840290" y="1482627"/>
            <a:chExt cx="1310628" cy="1129836"/>
          </a:xfrm>
        </p:grpSpPr>
        <p:sp>
          <p:nvSpPr>
            <p:cNvPr id="21" name="TextBox 20">
              <a:extLst>
                <a:ext uri="{FF2B5EF4-FFF2-40B4-BE49-F238E27FC236}">
                  <a16:creationId xmlns:a16="http://schemas.microsoft.com/office/drawing/2014/main" id="{8F25E9CC-F6FC-2F73-61CE-DEE594D09015}"/>
                </a:ext>
                <a:ext uri="{C183D7F6-B498-43B3-948B-1728B52AA6E4}">
                  <adec:decorative xmlns:adec="http://schemas.microsoft.com/office/drawing/2017/decorative" val="1"/>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1989</a:t>
              </a:r>
            </a:p>
          </p:txBody>
        </p:sp>
        <p:sp>
          <p:nvSpPr>
            <p:cNvPr id="22" name="TextBox 21">
              <a:extLst>
                <a:ext uri="{FF2B5EF4-FFF2-40B4-BE49-F238E27FC236}">
                  <a16:creationId xmlns:a16="http://schemas.microsoft.com/office/drawing/2014/main" id="{923F24FB-61D6-2831-68C8-2B3357524AC0}"/>
                </a:ext>
                <a:ext uri="{C183D7F6-B498-43B3-948B-1728B52AA6E4}">
                  <adec:decorative xmlns:adec="http://schemas.microsoft.com/office/drawing/2017/decorative" val="1"/>
                </a:ext>
              </a:extLst>
            </p:cNvPr>
            <p:cNvSpPr txBox="1"/>
            <p:nvPr/>
          </p:nvSpPr>
          <p:spPr>
            <a:xfrm>
              <a:off x="6952451" y="1750689"/>
              <a:ext cx="1198467" cy="861774"/>
            </a:xfrm>
            <a:prstGeom prst="rect">
              <a:avLst/>
            </a:prstGeom>
            <a:noFill/>
          </p:spPr>
          <p:txBody>
            <a:bodyPr wrap="square" rtlCol="0">
              <a:spAutoFit/>
            </a:bodyPr>
            <a:lstStyle/>
            <a:p>
              <a:r>
                <a:rPr lang="en-US" sz="1000" dirty="0"/>
                <a:t>1989: Universal approximation theorem for artificial neural networks</a:t>
              </a:r>
            </a:p>
          </p:txBody>
        </p:sp>
      </p:grpSp>
      <p:cxnSp>
        <p:nvCxnSpPr>
          <p:cNvPr id="33" name="Straight Arrow Connector 32">
            <a:extLst>
              <a:ext uri="{FF2B5EF4-FFF2-40B4-BE49-F238E27FC236}">
                <a16:creationId xmlns:a16="http://schemas.microsoft.com/office/drawing/2014/main" id="{72B95BAA-817C-75D3-6C06-BFE7F40A696E}"/>
              </a:ext>
              <a:ext uri="{C183D7F6-B498-43B3-948B-1728B52AA6E4}">
                <adec:decorative xmlns:adec="http://schemas.microsoft.com/office/drawing/2017/decorative" val="1"/>
              </a:ext>
            </a:extLst>
          </p:cNvPr>
          <p:cNvCxnSpPr>
            <a:cxnSpLocks/>
          </p:cNvCxnSpPr>
          <p:nvPr/>
        </p:nvCxnSpPr>
        <p:spPr>
          <a:xfrm flipH="1">
            <a:off x="5959199" y="2033264"/>
            <a:ext cx="11214" cy="760925"/>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8" name="Rectangle 37">
            <a:extLst>
              <a:ext uri="{FF2B5EF4-FFF2-40B4-BE49-F238E27FC236}">
                <a16:creationId xmlns:a16="http://schemas.microsoft.com/office/drawing/2014/main" id="{237DB29E-4030-168B-3C23-8F7B8F009255}"/>
              </a:ext>
              <a:ext uri="{C183D7F6-B498-43B3-948B-1728B52AA6E4}">
                <adec:decorative xmlns:adec="http://schemas.microsoft.com/office/drawing/2017/decorative" val="1"/>
              </a:ext>
            </a:extLst>
          </p:cNvPr>
          <p:cNvSpPr/>
          <p:nvPr/>
        </p:nvSpPr>
        <p:spPr>
          <a:xfrm>
            <a:off x="6291438" y="3039348"/>
            <a:ext cx="533151" cy="33708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3797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5" grpId="0" animBg="1"/>
      <p:bldP spid="54" grpId="0" animBg="1"/>
      <p:bldP spid="2" grpId="0" animBg="1"/>
      <p:bldP spid="6"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1F1272BB-CDE8-BD1E-CF97-51B038D73959}"/>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1" t="3876" r="2139" b="-1"/>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826549" y="0"/>
            <a:ext cx="731745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96901" y="1161288"/>
            <a:ext cx="2578608" cy="1124712"/>
          </a:xfrm>
        </p:spPr>
        <p:txBody>
          <a:bodyPr anchor="b">
            <a:normAutofit/>
          </a:bodyPr>
          <a:lstStyle/>
          <a:p>
            <a:r>
              <a:rPr lang="en-US" sz="2400" dirty="0">
                <a:solidFill>
                  <a:schemeClr val="bg1"/>
                </a:solidFill>
              </a:rPr>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06356"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63" y="2443480"/>
            <a:ext cx="2414016"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296901" y="2718054"/>
            <a:ext cx="2579179" cy="3207258"/>
          </a:xfrm>
        </p:spPr>
        <p:txBody>
          <a:bodyPr anchor="t">
            <a:normAutofit/>
          </a:bodyPr>
          <a:lstStyle/>
          <a:p>
            <a:r>
              <a:rPr lang="en-US" sz="1500" dirty="0">
                <a:solidFill>
                  <a:schemeClr val="bg1"/>
                </a:solidFill>
              </a:rPr>
              <a:t>Dominance of machine learning.</a:t>
            </a:r>
          </a:p>
          <a:p>
            <a:pPr>
              <a:buFont typeface="Arial" pitchFamily="34" charset="0"/>
              <a:buChar char="•"/>
            </a:pPr>
            <a:r>
              <a:rPr lang="en-US" sz="1500" dirty="0">
                <a:solidFill>
                  <a:schemeClr val="bg1"/>
                </a:solidFill>
              </a:rPr>
              <a:t>Faster computers and specialized hardware (GPUs).</a:t>
            </a:r>
          </a:p>
          <a:p>
            <a:r>
              <a:rPr lang="en-US" sz="1500" dirty="0">
                <a:solidFill>
                  <a:schemeClr val="bg1"/>
                </a:solidFill>
              </a:rPr>
              <a:t>Lots of data (the Internet, text, sensors) and storage (cloud)</a:t>
            </a:r>
          </a:p>
          <a:p>
            <a:pPr>
              <a:buFont typeface="Arial" pitchFamily="34" charset="0"/>
              <a:buChar char="•"/>
            </a:pPr>
            <a:r>
              <a:rPr lang="en-US" sz="1500" dirty="0">
                <a:solidFill>
                  <a:schemeClr val="bg1"/>
                </a:solidFill>
              </a:rPr>
              <a:t>New optimization methods (deep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28D4B-3260-9801-5A60-3E0616CCB243}"/>
              </a:ext>
            </a:extLst>
          </p:cNvPr>
          <p:cNvSpPr>
            <a:spLocks noGrp="1"/>
          </p:cNvSpPr>
          <p:nvPr>
            <p:ph type="title"/>
          </p:nvPr>
        </p:nvSpPr>
        <p:spPr/>
        <p:txBody>
          <a:bodyPr/>
          <a:lstStyle/>
          <a:p>
            <a:r>
              <a:rPr lang="en-US" dirty="0"/>
              <a:t>Agenda</a:t>
            </a:r>
          </a:p>
        </p:txBody>
      </p:sp>
      <p:graphicFrame>
        <p:nvGraphicFramePr>
          <p:cNvPr id="4" name="Content Placeholder 3" descr="This lecture is about:&#10;What is AI?&#10;The history of AI.&#10;AI today.&#10;And finally, about Ethics and Safety.">
            <a:extLst>
              <a:ext uri="{FF2B5EF4-FFF2-40B4-BE49-F238E27FC236}">
                <a16:creationId xmlns:a16="http://schemas.microsoft.com/office/drawing/2014/main" id="{AAEAB6F2-DD79-4218-9B7D-697B6DFFFAF5}"/>
              </a:ext>
            </a:extLst>
          </p:cNvPr>
          <p:cNvGraphicFramePr>
            <a:graphicFrameLocks noGrp="1"/>
          </p:cNvGraphicFramePr>
          <p:nvPr>
            <p:ph idx="1"/>
            <p:extLst>
              <p:ext uri="{D42A27DB-BD31-4B8C-83A1-F6EECF244321}">
                <p14:modId xmlns:p14="http://schemas.microsoft.com/office/powerpoint/2010/main" val="4152365874"/>
              </p:ext>
            </p:extLst>
          </p:nvPr>
        </p:nvGraphicFramePr>
        <p:xfrm>
          <a:off x="630959" y="1027909"/>
          <a:ext cx="7886700" cy="381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1B851D21-EA66-742C-D0B7-14E6BAA7ACAF}"/>
              </a:ext>
            </a:extLst>
          </p:cNvPr>
          <p:cNvSpPr/>
          <p:nvPr/>
        </p:nvSpPr>
        <p:spPr>
          <a:xfrm>
            <a:off x="1866900" y="5181600"/>
            <a:ext cx="5410200" cy="83026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pic>
        <p:nvPicPr>
          <p:cNvPr id="4" name="Picture 4">
            <a:extLst>
              <a:ext uri="{FF2B5EF4-FFF2-40B4-BE49-F238E27FC236}">
                <a16:creationId xmlns:a16="http://schemas.microsoft.com/office/drawing/2014/main" id="{6DBF3E84-DBBC-4E84-9EC9-66A5DB2E20E3}"/>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CE2878-CA29-4578-B017-08092CEE3BEE}"/>
              </a:ext>
              <a:ext uri="{C183D7F6-B498-43B3-948B-1728B52AA6E4}">
                <adec:decorative xmlns:adec="http://schemas.microsoft.com/office/drawing/2017/decorative" val="1"/>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fontScale="90000"/>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marL="0" indent="0">
              <a:buNone/>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Art?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Today</a:t>
            </a:r>
          </a:p>
        </p:txBody>
      </p:sp>
      <p:pic>
        <p:nvPicPr>
          <p:cNvPr id="1026" name="Picture 2">
            <a:extLst>
              <a:ext uri="{FF2B5EF4-FFF2-40B4-BE49-F238E27FC236}">
                <a16:creationId xmlns:a16="http://schemas.microsoft.com/office/drawing/2014/main" id="{EF6007DD-FC33-4E3D-8978-BC877C3EF4C2}"/>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7"/>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4" name="Freeform: Shape 103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 uri="{C183D7F6-B498-43B3-948B-1728B52AA6E4}">
                <adec:decorative xmlns:adec="http://schemas.microsoft.com/office/drawing/2017/decorative" val="1"/>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operate now at superhuman performance.</a:t>
            </a:r>
          </a:p>
        </p:txBody>
      </p:sp>
      <p:pic>
        <p:nvPicPr>
          <p:cNvPr id="5124" name="Picture 4">
            <a:extLst>
              <a:ext uri="{FF2B5EF4-FFF2-40B4-BE49-F238E27FC236}">
                <a16:creationId xmlns:a16="http://schemas.microsoft.com/office/drawing/2014/main" id="{4F355B0E-BE0B-9D6D-DF40-04B6870F0933}"/>
              </a:ext>
              <a:ext uri="{C183D7F6-B498-43B3-948B-1728B52AA6E4}">
                <adec:decorative xmlns:adec="http://schemas.microsoft.com/office/drawing/2017/decorative" val="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 uri="{C183D7F6-B498-43B3-948B-1728B52AA6E4}">
                <adec:decorative xmlns:adec="http://schemas.microsoft.com/office/drawing/2017/decorative" val="1"/>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sp>
        <p:nvSpPr>
          <p:cNvPr id="3" name="Content Placeholder 2"/>
          <p:cNvSpPr>
            <a:spLocks noGrp="1"/>
          </p:cNvSpPr>
          <p:nvPr>
            <p:ph idx="1"/>
          </p:nvPr>
        </p:nvSpPr>
        <p:spPr>
          <a:xfrm>
            <a:off x="355463" y="2832763"/>
            <a:ext cx="4417314" cy="3672144"/>
          </a:xfrm>
        </p:spPr>
        <p:txBody>
          <a:bodyPr>
            <a:normAutofit fontScale="92500" lnSpcReduction="1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 using Large Language Models</a:t>
            </a:r>
          </a:p>
          <a:p>
            <a:pPr marL="0" indent="0">
              <a:buNone/>
              <a:defRPr/>
            </a:pPr>
            <a:endParaRPr lang="en-US" sz="1900" dirty="0"/>
          </a:p>
          <a:p>
            <a:pPr marL="0" indent="0">
              <a:buNone/>
              <a:defRPr/>
            </a:pPr>
            <a:r>
              <a:rPr lang="en-US" sz="1900" b="1" dirty="0"/>
              <a:t>These technologies operate now with close to or even superhuman performance.</a:t>
            </a:r>
            <a:endParaRPr lang="en-US" sz="1900" dirty="0"/>
          </a:p>
          <a:p>
            <a:pPr marL="0" indent="0">
              <a:buNone/>
              <a:defRPr/>
            </a:pPr>
            <a:r>
              <a:rPr lang="en-US" sz="1900" b="1" dirty="0"/>
              <a:t>Humans use language to reason. Does that mean AI that can create high-quality text can reason?</a:t>
            </a:r>
          </a:p>
          <a:p>
            <a:pPr marL="0" indent="0">
              <a:buNone/>
              <a:defRPr/>
            </a:pPr>
            <a:r>
              <a:rPr lang="en-US" sz="1900" b="1" dirty="0"/>
              <a:t>Language understanding is still elusive!</a:t>
            </a:r>
          </a:p>
        </p:txBody>
      </p:sp>
      <p:pic>
        <p:nvPicPr>
          <p:cNvPr id="11" name="Picture 10">
            <a:extLst>
              <a:ext uri="{FF2B5EF4-FFF2-40B4-BE49-F238E27FC236}">
                <a16:creationId xmlns:a16="http://schemas.microsoft.com/office/drawing/2014/main" id="{50B046AB-D3D4-84CC-9143-11B98F4054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59146" y="607759"/>
            <a:ext cx="3774438" cy="1707932"/>
          </a:xfrm>
          <a:prstGeom prst="rect">
            <a:avLst/>
          </a:prstGeom>
        </p:spPr>
      </p:pic>
      <p:pic>
        <p:nvPicPr>
          <p:cNvPr id="2062" name="Picture 14">
            <a:extLst>
              <a:ext uri="{FF2B5EF4-FFF2-40B4-BE49-F238E27FC236}">
                <a16:creationId xmlns:a16="http://schemas.microsoft.com/office/drawing/2014/main" id="{8C3E50C8-9B47-FA13-B971-6A7B8E3C3FDE}"/>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a:extLst>
              <a:ext uri="{FF2B5EF4-FFF2-40B4-BE49-F238E27FC236}">
                <a16:creationId xmlns:a16="http://schemas.microsoft.com/office/drawing/2014/main" id="{E9313F88-950A-0CDE-92B5-7BA2CEA9EFE8}"/>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a:extLst>
              <a:ext uri="{FF2B5EF4-FFF2-40B4-BE49-F238E27FC236}">
                <a16:creationId xmlns:a16="http://schemas.microsoft.com/office/drawing/2014/main" id="{26F203F0-2D3F-5488-9A14-F21B691497B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9987" name="Picture 3">
            <a:extLst>
              <a:ext uri="{C183D7F6-B498-43B3-948B-1728B52AA6E4}">
                <adec:decorative xmlns:adec="http://schemas.microsoft.com/office/drawing/2017/decorative" val="1"/>
              </a:ext>
            </a:extLst>
          </p:cNvPr>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a:extLst>
              <a:ext uri="{FF2B5EF4-FFF2-40B4-BE49-F238E27FC236}">
                <a16:creationId xmlns:a16="http://schemas.microsoft.com/office/drawing/2014/main" id="{808B7C8C-7D2C-63C5-CCA5-EADA61E1E739}"/>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dirty="0"/>
              <a:t>Mars rovers</a:t>
            </a:r>
          </a:p>
          <a:p>
            <a:pPr>
              <a:buFontTx/>
              <a:buChar char="•"/>
            </a:pPr>
            <a:r>
              <a:rPr lang="en-US" sz="1400" dirty="0"/>
              <a:t>Robot soccer</a:t>
            </a:r>
          </a:p>
          <a:p>
            <a:pPr lvl="1"/>
            <a:r>
              <a:rPr lang="en-US" sz="1400" dirty="0">
                <a:hlinkClick r:id="rId6"/>
              </a:rPr>
              <a:t>RoboCup</a:t>
            </a:r>
            <a:endParaRPr lang="en-US" sz="1400" dirty="0"/>
          </a:p>
          <a:p>
            <a:pPr>
              <a:buFontTx/>
              <a:buChar char="•"/>
            </a:pPr>
            <a:r>
              <a:rPr lang="en-US" sz="1400" dirty="0"/>
              <a:t>Autonomous vehicles</a:t>
            </a:r>
          </a:p>
          <a:p>
            <a:pPr lvl="1"/>
            <a:r>
              <a:rPr lang="en-US" sz="1400" dirty="0">
                <a:hlinkClick r:id="rId7"/>
              </a:rPr>
              <a:t>DARPA Grand Challenge</a:t>
            </a:r>
            <a:endParaRPr lang="en-US" sz="1400" dirty="0"/>
          </a:p>
          <a:p>
            <a:pPr lvl="1"/>
            <a:r>
              <a:rPr lang="en-US" sz="1400" dirty="0"/>
              <a:t>Self-driving cars</a:t>
            </a:r>
          </a:p>
          <a:p>
            <a:pPr>
              <a:buFontTx/>
              <a:buChar char="•"/>
            </a:pPr>
            <a:r>
              <a:rPr lang="en-US" sz="1400" dirty="0"/>
              <a:t>Drones</a:t>
            </a:r>
          </a:p>
          <a:p>
            <a:pPr>
              <a:buFontTx/>
              <a:buChar char="•"/>
            </a:pPr>
            <a:r>
              <a:rPr lang="en-US" sz="1400" dirty="0"/>
              <a:t>Personal robotics</a:t>
            </a:r>
          </a:p>
          <a:p>
            <a:pPr lvl="1"/>
            <a:r>
              <a:rPr lang="en-US" sz="1400" dirty="0"/>
              <a:t>Humanoid robots</a:t>
            </a:r>
          </a:p>
          <a:p>
            <a:pPr lvl="1"/>
            <a:r>
              <a:rPr lang="en-US" sz="1400" dirty="0">
                <a:hlinkClick r:id="rId8"/>
              </a:rPr>
              <a:t>Robotic pets</a:t>
            </a:r>
            <a:endParaRPr lang="en-US" sz="1400" dirty="0"/>
          </a:p>
          <a:p>
            <a:pPr lvl="1"/>
            <a:r>
              <a:rPr lang="en-US" sz="1400" dirty="0"/>
              <a:t>Personal assistants?</a:t>
            </a:r>
          </a:p>
        </p:txBody>
      </p:sp>
      <p:pic>
        <p:nvPicPr>
          <p:cNvPr id="16998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9"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5894785" y="4953000"/>
            <a:ext cx="2620566" cy="1017896"/>
          </a:xfrm>
        </p:spPr>
        <p:txBody>
          <a:bodyPr vert="horz" lIns="91440" tIns="45720" rIns="91440" bIns="45720" rtlCol="0" anchor="b">
            <a:normAutofit/>
          </a:bodyPr>
          <a:lstStyle/>
          <a:p>
            <a:r>
              <a:rPr lang="en-US" sz="2000" dirty="0">
                <a:solidFill>
                  <a:schemeClr val="bg1"/>
                </a:solidFill>
              </a:rPr>
              <a:t>A new Frontier for Fairness and Freedom</a:t>
            </a:r>
            <a:br>
              <a:rPr lang="en-US" sz="2000" dirty="0">
                <a:solidFill>
                  <a:schemeClr val="bg1"/>
                </a:solidFill>
              </a:rPr>
            </a:br>
            <a:r>
              <a:rPr lang="en-US" sz="2000" dirty="0">
                <a:solidFill>
                  <a:schemeClr val="bg1"/>
                </a:solidFill>
              </a:rPr>
              <a:t>AIMA Chapter 27</a:t>
            </a:r>
          </a:p>
        </p:txBody>
      </p:sp>
      <p:pic>
        <p:nvPicPr>
          <p:cNvPr id="1028" name="Picture 4">
            <a:extLst>
              <a:ext uri="{FF2B5EF4-FFF2-40B4-BE49-F238E27FC236}">
                <a16:creationId xmlns:a16="http://schemas.microsoft.com/office/drawing/2014/main" id="{38140775-E6BE-4974-B926-69B3CBA46FC0}"/>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19" b="13559"/>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6" name="Freeform: Shape 103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46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E7DE7-642B-03EE-BFAA-CA3EA097D26A}"/>
              </a:ext>
            </a:extLst>
          </p:cNvPr>
          <p:cNvSpPr>
            <a:spLocks noGrp="1"/>
          </p:cNvSpPr>
          <p:nvPr>
            <p:ph type="title"/>
          </p:nvPr>
        </p:nvSpPr>
        <p:spPr/>
        <p:txBody>
          <a:bodyPr/>
          <a:lstStyle/>
          <a:p>
            <a:r>
              <a:rPr lang="en-US" dirty="0"/>
              <a:t>Commonly-Cited Safety and </a:t>
            </a:r>
            <a:br>
              <a:rPr lang="en-US" dirty="0"/>
            </a:br>
            <a:r>
              <a:rPr lang="en-US" dirty="0"/>
              <a:t>Ethics Principles</a:t>
            </a:r>
          </a:p>
        </p:txBody>
      </p:sp>
      <p:sp>
        <p:nvSpPr>
          <p:cNvPr id="5" name="Content Placeholder 4">
            <a:extLst>
              <a:ext uri="{FF2B5EF4-FFF2-40B4-BE49-F238E27FC236}">
                <a16:creationId xmlns:a16="http://schemas.microsoft.com/office/drawing/2014/main" id="{0CDBE55B-080A-A13D-8FCE-DFBDC3B8E6D4}"/>
              </a:ext>
              <a:ext uri="{C183D7F6-B498-43B3-948B-1728B52AA6E4}">
                <adec:decorative xmlns:adec="http://schemas.microsoft.com/office/drawing/2017/decorative" val="1"/>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13" name="Diagram 12" descr="A list of AI safety and ethics principles.">
            <a:extLst>
              <a:ext uri="{FF2B5EF4-FFF2-40B4-BE49-F238E27FC236}">
                <a16:creationId xmlns:a16="http://schemas.microsoft.com/office/drawing/2014/main" id="{F9338B6E-BB99-CB8E-9B55-8519F204CC59}"/>
              </a:ext>
            </a:extLst>
          </p:cNvPr>
          <p:cNvGraphicFramePr/>
          <p:nvPr>
            <p:extLst>
              <p:ext uri="{D42A27DB-BD31-4B8C-83A1-F6EECF244321}">
                <p14:modId xmlns:p14="http://schemas.microsoft.com/office/powerpoint/2010/main" val="4225262160"/>
              </p:ext>
            </p:extLst>
          </p:nvPr>
        </p:nvGraphicFramePr>
        <p:xfrm>
          <a:off x="656359" y="1635969"/>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F57DBCE1-0916-C528-7006-5CC0BE68E2F9}"/>
              </a:ext>
            </a:extLst>
          </p:cNvPr>
          <p:cNvSpPr txBox="1"/>
          <p:nvPr/>
        </p:nvSpPr>
        <p:spPr>
          <a:xfrm>
            <a:off x="523009" y="6102588"/>
            <a:ext cx="7886700" cy="369332"/>
          </a:xfrm>
          <a:prstGeom prst="rect">
            <a:avLst/>
          </a:prstGeom>
          <a:noFill/>
        </p:spPr>
        <p:txBody>
          <a:bodyPr wrap="square" rtlCol="0">
            <a:spAutoFit/>
          </a:bodyPr>
          <a:lstStyle/>
          <a:p>
            <a:pPr algn="ctr"/>
            <a:r>
              <a:rPr lang="en-US" dirty="0"/>
              <a:t>Next, we look at the implementation of these principles in different countries.</a:t>
            </a:r>
          </a:p>
        </p:txBody>
      </p:sp>
    </p:spTree>
    <p:extLst>
      <p:ext uri="{BB962C8B-B14F-4D97-AF65-F5344CB8AC3E}">
        <p14:creationId xmlns:p14="http://schemas.microsoft.com/office/powerpoint/2010/main" val="43755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533524" y="0"/>
            <a:ext cx="2724150" cy="1325563"/>
          </a:xfrm>
        </p:spPr>
        <p:txBody>
          <a:bodyPr>
            <a:normAutofit/>
          </a:bodyPr>
          <a:lstStyle/>
          <a:p>
            <a:r>
              <a:rPr lang="en-US" sz="3200"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532743" y="1318715"/>
            <a:ext cx="2419350" cy="3738562"/>
          </a:xfrm>
        </p:spPr>
        <p:txBody>
          <a:bodyPr>
            <a:normAutofit/>
          </a:bodyPr>
          <a:lstStyle/>
          <a:p>
            <a:pPr marL="0" indent="0">
              <a:buNone/>
            </a:pPr>
            <a:r>
              <a:rPr lang="en-US" sz="1600"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00400" y="14238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548785" y="281389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 uri="{C183D7F6-B498-43B3-948B-1728B52AA6E4}">
                <adec:decorative xmlns:adec="http://schemas.microsoft.com/office/drawing/2017/decorative" val="1"/>
              </a:ext>
            </a:extLst>
          </p:cNvPr>
          <p:cNvCxnSpPr>
            <a:cxnSpLocks/>
          </p:cNvCxnSpPr>
          <p:nvPr/>
        </p:nvCxnSpPr>
        <p:spPr>
          <a:xfrm>
            <a:off x="5296513" y="219978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 uri="{C183D7F6-B498-43B3-948B-1728B52AA6E4}">
                <adec:decorative xmlns:adec="http://schemas.microsoft.com/office/drawing/2017/decorative" val="1"/>
              </a:ext>
            </a:extLst>
          </p:cNvPr>
          <p:cNvCxnSpPr>
            <a:cxnSpLocks/>
          </p:cNvCxnSpPr>
          <p:nvPr/>
        </p:nvCxnSpPr>
        <p:spPr>
          <a:xfrm>
            <a:off x="3696313" y="242838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 uri="{C183D7F6-B498-43B3-948B-1728B52AA6E4}">
                <adec:decorative xmlns:adec="http://schemas.microsoft.com/office/drawing/2017/decorative" val="1"/>
              </a:ext>
            </a:extLst>
          </p:cNvPr>
          <p:cNvCxnSpPr>
            <a:cxnSpLocks/>
          </p:cNvCxnSpPr>
          <p:nvPr/>
        </p:nvCxnSpPr>
        <p:spPr>
          <a:xfrm flipH="1">
            <a:off x="6515713" y="555258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 uri="{C183D7F6-B498-43B3-948B-1728B52AA6E4}">
                <adec:decorative xmlns:adec="http://schemas.microsoft.com/office/drawing/2017/decorative" val="1"/>
              </a:ext>
            </a:extLst>
          </p:cNvPr>
          <p:cNvSpPr/>
          <p:nvPr/>
        </p:nvSpPr>
        <p:spPr>
          <a:xfrm>
            <a:off x="3305898" y="142380"/>
            <a:ext cx="5648217"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64" y="247295"/>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917728-E842-7D10-D9AB-F1FF7379C33E}"/>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193"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01F68-B570-A278-A24B-81B32D5A679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2016</a:t>
            </a:r>
          </a:p>
        </p:txBody>
      </p:sp>
    </p:spTree>
    <p:extLst>
      <p:ext uri="{BB962C8B-B14F-4D97-AF65-F5344CB8AC3E}">
        <p14:creationId xmlns:p14="http://schemas.microsoft.com/office/powerpoint/2010/main" val="915107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United States</a:t>
            </a:r>
          </a:p>
        </p:txBody>
      </p:sp>
      <p:pic>
        <p:nvPicPr>
          <p:cNvPr id="5" name="Picture 4" descr="H.R. 2231: Automatic decision system impact assessment.">
            <a:extLst>
              <a:ext uri="{FF2B5EF4-FFF2-40B4-BE49-F238E27FC236}">
                <a16:creationId xmlns:a16="http://schemas.microsoft.com/office/drawing/2014/main" id="{4D165BF3-A22A-4CB2-A2C0-727773FA2E0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 uri="{C183D7F6-B498-43B3-948B-1728B52AA6E4}">
                <adec:decorative xmlns:adec="http://schemas.microsoft.com/office/drawing/2017/decorative" val="1"/>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was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 uri="{C183D7F6-B498-43B3-948B-1728B52AA6E4}">
                <adec:decorative xmlns:adec="http://schemas.microsoft.com/office/drawing/2017/decorative" val="1"/>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 uri="{C183D7F6-B498-43B3-948B-1728B52AA6E4}">
                <adec:decorative xmlns:adec="http://schemas.microsoft.com/office/drawing/2017/decorative" val="1"/>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50" y="1174819"/>
            <a:ext cx="3181350" cy="2858363"/>
          </a:xfrm>
        </p:spPr>
        <p:txBody>
          <a:bodyPr vert="horz" lIns="91440" tIns="45720" rIns="91440" bIns="45720" rtlCol="0" anchor="b">
            <a:normAutofit/>
          </a:bodyPr>
          <a:lstStyle/>
          <a:p>
            <a:r>
              <a:rPr lang="en-US" sz="4000" dirty="0">
                <a:solidFill>
                  <a:schemeClr val="bg1"/>
                </a:solidFill>
              </a:rPr>
              <a:t>What is Artificial Intelligence?</a:t>
            </a:r>
          </a:p>
        </p:txBody>
      </p:sp>
      <p:pic>
        <p:nvPicPr>
          <p:cNvPr id="6" name="Picture 14">
            <a:extLst>
              <a:ext uri="{FF2B5EF4-FFF2-40B4-BE49-F238E27FC236}">
                <a16:creationId xmlns:a16="http://schemas.microsoft.com/office/drawing/2014/main" id="{A2AECC0A-2E6F-4723-9D06-ED7B1882F037}"/>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5643" r="2" b="597"/>
          <a:stretch/>
        </p:blipFill>
        <p:spPr bwMode="auto">
          <a:xfrm>
            <a:off x="4261757" y="1"/>
            <a:ext cx="4882243"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p:spPr>
      </p:pic>
      <p:sp>
        <p:nvSpPr>
          <p:cNvPr id="28" name="Freeform: Shape 27">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8"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9"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BFC4CE63-B8C6-4E6A-89D0-4B283116F5C9}"/>
              </a:ext>
              <a:ext uri="{C183D7F6-B498-43B3-948B-1728B52AA6E4}">
                <adec:decorative xmlns:adec="http://schemas.microsoft.com/office/drawing/2017/decorative" val="1"/>
              </a:ext>
            </a:extLst>
          </p:cNvPr>
          <p:cNvSpPr>
            <a:spLocks noGrp="1"/>
          </p:cNvSpPr>
          <p:nvPr>
            <p:ph type="body" idx="1"/>
          </p:nvPr>
        </p:nvSpPr>
        <p:spPr>
          <a:xfrm>
            <a:off x="4946368" y="6172200"/>
            <a:ext cx="4112860" cy="533400"/>
          </a:xfrm>
        </p:spPr>
        <p:txBody>
          <a:bodyPr vert="horz" lIns="91440" tIns="45720" rIns="91440" bIns="45720" rtlCol="0">
            <a:normAutofit/>
          </a:bodyPr>
          <a:lstStyle/>
          <a:p>
            <a:r>
              <a:rPr lang="en-US" sz="1600" b="1" dirty="0"/>
              <a:t>ASIMO</a:t>
            </a:r>
            <a:r>
              <a:rPr lang="en-US" sz="1600" dirty="0"/>
              <a:t> (</a:t>
            </a:r>
            <a:r>
              <a:rPr lang="en-US" sz="1600" b="1" dirty="0"/>
              <a:t>Advanced Step in Innovative Mobility</a:t>
            </a:r>
            <a:r>
              <a:rPr lang="en-US" sz="1600" dirty="0"/>
              <a:t>) is a </a:t>
            </a:r>
            <a:r>
              <a:rPr lang="en-US" sz="1600" dirty="0">
                <a:hlinkClick r:id="rId4"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5"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464623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normAutofit/>
          </a:bodyPr>
          <a:lstStyle/>
          <a:p>
            <a:r>
              <a:rPr lang="en-US" sz="3200" dirty="0"/>
              <a:t>European Union Study</a:t>
            </a:r>
          </a:p>
        </p:txBody>
      </p:sp>
      <p:pic>
        <p:nvPicPr>
          <p:cNvPr id="3" name="Picture 2">
            <a:extLst>
              <a:ext uri="{FF2B5EF4-FFF2-40B4-BE49-F238E27FC236}">
                <a16:creationId xmlns:a16="http://schemas.microsoft.com/office/drawing/2014/main" id="{55FABA29-1817-4DF6-A0BD-E91F4762222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419600" y="739813"/>
            <a:ext cx="3862549" cy="2063833"/>
          </a:xfrm>
          <a:prstGeom prst="rect">
            <a:avLst/>
          </a:prstGeom>
        </p:spPr>
      </p:pic>
      <p:pic>
        <p:nvPicPr>
          <p:cNvPr id="4" name="Picture 3" descr="A governance framework for algorithmic accountability and transparency.&#10;&#10;Transparency and accountability are both tools to promote fair algorithmic decisions by providing the foundations for obtaining recourse to meaningful explanation, correction, or ways to ascertain faults that could bring about compensatory processes. The study develops policy options for the governance of algorithmic transparency and accountability, based on an analysis of the social, technical and regulatory challenges posed by algorithmic systems. Based on an extensive review and analysis of existing proposals for governance of algorithmic systems, the authors propose a set of four policy options each of which addresses a different aspect of algorithmic transparency and accountability. 1. Awareness raising: education, watchdogs and whistleblowers. 2. Accountability in public sector use of algorithmic decision-making. 3. Regulatory oversight and Legal liability. 4. Global coordination for algorithmic governance.">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 uri="{C183D7F6-B498-43B3-948B-1728B52AA6E4}">
                <adec:decorative xmlns:adec="http://schemas.microsoft.com/office/drawing/2017/decorative" val="1"/>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D2CA93A-B896-88D3-ED8F-4AD8BF40C236}"/>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cxnSp>
        <p:nvCxnSpPr>
          <p:cNvPr id="8" name="Straight Connector 7">
            <a:extLst>
              <a:ext uri="{FF2B5EF4-FFF2-40B4-BE49-F238E27FC236}">
                <a16:creationId xmlns:a16="http://schemas.microsoft.com/office/drawing/2014/main" id="{0595808E-FBBC-6ECC-E75E-78C9024BEE13}"/>
              </a:ext>
              <a:ext uri="{C183D7F6-B498-43B3-948B-1728B52AA6E4}">
                <adec:decorative xmlns:adec="http://schemas.microsoft.com/office/drawing/2017/decorative" val="1"/>
              </a:ext>
            </a:extLst>
          </p:cNvPr>
          <p:cNvCxnSpPr>
            <a:cxnSpLocks/>
          </p:cNvCxnSpPr>
          <p:nvPr/>
        </p:nvCxnSpPr>
        <p:spPr>
          <a:xfrm>
            <a:off x="2895600" y="4648200"/>
            <a:ext cx="914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EF01328B-C803-B865-AA8D-156A7B91F807}"/>
              </a:ext>
              <a:ext uri="{C183D7F6-B498-43B3-948B-1728B52AA6E4}">
                <adec:decorative xmlns:adec="http://schemas.microsoft.com/office/drawing/2017/decorative" val="1"/>
              </a:ext>
            </a:extLst>
          </p:cNvPr>
          <p:cNvCxnSpPr>
            <a:cxnSpLocks/>
          </p:cNvCxnSpPr>
          <p:nvPr/>
        </p:nvCxnSpPr>
        <p:spPr>
          <a:xfrm>
            <a:off x="1371600" y="4876800"/>
            <a:ext cx="2819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4DB2F701-D33F-6DEB-5A63-E313DA8B7CF8}"/>
              </a:ext>
              <a:ext uri="{C183D7F6-B498-43B3-948B-1728B52AA6E4}">
                <adec:decorative xmlns:adec="http://schemas.microsoft.com/office/drawing/2017/decorative" val="1"/>
              </a:ext>
            </a:extLst>
          </p:cNvPr>
          <p:cNvCxnSpPr>
            <a:cxnSpLocks/>
          </p:cNvCxnSpPr>
          <p:nvPr/>
        </p:nvCxnSpPr>
        <p:spPr>
          <a:xfrm>
            <a:off x="1227926" y="5105400"/>
            <a:ext cx="2124874" cy="0"/>
          </a:xfrm>
          <a:prstGeom prst="line">
            <a:avLst/>
          </a:prstGeom>
        </p:spPr>
        <p:style>
          <a:lnRef idx="3">
            <a:schemeClr val="accent2"/>
          </a:lnRef>
          <a:fillRef idx="0">
            <a:schemeClr val="accent2"/>
          </a:fillRef>
          <a:effectRef idx="2">
            <a:schemeClr val="accent2"/>
          </a:effectRef>
          <a:fontRef idx="minor">
            <a:schemeClr val="tx1"/>
          </a:fontRef>
        </p:style>
      </p:cxnSp>
      <p:sp>
        <p:nvSpPr>
          <p:cNvPr id="19" name="Rectangle 18">
            <a:extLst>
              <a:ext uri="{FF2B5EF4-FFF2-40B4-BE49-F238E27FC236}">
                <a16:creationId xmlns:a16="http://schemas.microsoft.com/office/drawing/2014/main" id="{46CC76CD-A69A-3342-48BB-CCC6FFF286BA}"/>
              </a:ext>
              <a:ext uri="{C183D7F6-B498-43B3-948B-1728B52AA6E4}">
                <adec:decorative xmlns:adec="http://schemas.microsoft.com/office/drawing/2017/decorative" val="1"/>
              </a:ext>
            </a:extLst>
          </p:cNvPr>
          <p:cNvSpPr/>
          <p:nvPr/>
        </p:nvSpPr>
        <p:spPr>
          <a:xfrm>
            <a:off x="6019801" y="1635595"/>
            <a:ext cx="2133602" cy="9552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83334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9A8ED-4C44-8687-FFB9-163E7338DE6C}"/>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Google</a:t>
            </a:r>
          </a:p>
        </p:txBody>
      </p:sp>
      <p:pic>
        <p:nvPicPr>
          <p:cNvPr id="5" name="Content Placeholder 4" descr="Recommendations &#10;for Regulating AI.&#10;&#10; Google has long championed AI. Our research teams are at the forefront of AI development, &#10;and we’ve seen firsthand how AI can enable massive increases in performance and &#10;functionality. AI has the potential to deliver great benefits for economies and society — &#10;from improving energy efficiency and more accurately detecting disease, to increasing &#10;the productivity of businesses of all sizes. Harnessed appropriately, AI can also support &#10;fairer, safer and more inclusive and informed decision-making. We are keen to ensure that &#10;everyone and every business can benefit from the opportunities that AI creates.&#10;&#10;But while self-regulation is vital, it is not enough. Balanced, fact-based guidance from &#10;governments, academia and civil society is also needed to establish boundaries, including &#10;in the form of regulation.">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grayscl/>
            <a:extLst>
              <a:ext uri="{28A0092B-C50C-407E-A947-70E740481C1C}">
                <a14:useLocalDpi xmlns:a14="http://schemas.microsoft.com/office/drawing/2010/main" val="0"/>
              </a:ext>
            </a:extLst>
          </a:blip>
          <a:stretch>
            <a:fillRect/>
          </a:stretch>
        </p:blipFill>
        <p:spPr>
          <a:xfrm>
            <a:off x="378165" y="404921"/>
            <a:ext cx="8342313"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 uri="{C183D7F6-B498-43B3-948B-1728B52AA6E4}">
                <adec:decorative xmlns:adec="http://schemas.microsoft.com/office/drawing/2017/decorative" val="1"/>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 uri="{C183D7F6-B498-43B3-948B-1728B52AA6E4}">
                <adec:decorative xmlns:adec="http://schemas.microsoft.com/office/drawing/2017/decorative" val="1"/>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 uri="{C183D7F6-B498-43B3-948B-1728B52AA6E4}">
                <adec:decorative xmlns:adec="http://schemas.microsoft.com/office/drawing/2017/decorative" val="1"/>
              </a:ext>
            </a:extLst>
          </p:cNvPr>
          <p:cNvSpPr/>
          <p:nvPr/>
        </p:nvSpPr>
        <p:spPr>
          <a:xfrm>
            <a:off x="1295400" y="5257805"/>
            <a:ext cx="6507844" cy="83790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TextBox 1">
            <a:extLst>
              <a:ext uri="{FF2B5EF4-FFF2-40B4-BE49-F238E27FC236}">
                <a16:creationId xmlns:a16="http://schemas.microsoft.com/office/drawing/2014/main" id="{E6EAB035-CEEB-4CE0-FA29-86351BFD6B8A}"/>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2021</a:t>
            </a:r>
          </a:p>
        </p:txBody>
      </p:sp>
    </p:spTree>
    <p:extLst>
      <p:ext uri="{BB962C8B-B14F-4D97-AF65-F5344CB8AC3E}">
        <p14:creationId xmlns:p14="http://schemas.microsoft.com/office/powerpoint/2010/main" val="2844662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50414" y="228600"/>
            <a:ext cx="6361633" cy="6477000"/>
          </a:xfrm>
          <a:prstGeom prst="rect">
            <a:avLst/>
          </a:prstGeom>
        </p:spPr>
      </p:pic>
      <p:sp>
        <p:nvSpPr>
          <p:cNvPr id="10" name="Title 9">
            <a:extLst>
              <a:ext uri="{FF2B5EF4-FFF2-40B4-BE49-F238E27FC236}">
                <a16:creationId xmlns:a16="http://schemas.microsoft.com/office/drawing/2014/main" id="{EAFB1DCF-85DF-7AA7-E029-785992C37E70}"/>
              </a:ext>
            </a:extLst>
          </p:cNvPr>
          <p:cNvSpPr txBox="1">
            <a:spLocks noGrp="1"/>
          </p:cNvSpPr>
          <p:nvPr>
            <p:ph type="title" idx="4294967295"/>
          </p:nvPr>
        </p:nvSpPr>
        <p:spPr>
          <a:xfrm>
            <a:off x="1524000" y="897148"/>
            <a:ext cx="4572000" cy="3698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US White House Executive Order 14110</a:t>
            </a:r>
          </a:p>
        </p:txBody>
      </p:sp>
      <p:sp>
        <p:nvSpPr>
          <p:cNvPr id="4" name="TextBox 3">
            <a:extLst>
              <a:ext uri="{FF2B5EF4-FFF2-40B4-BE49-F238E27FC236}">
                <a16:creationId xmlns:a16="http://schemas.microsoft.com/office/drawing/2014/main" id="{5D3EBB26-C99C-180B-943D-C62BC8C56CCA}"/>
              </a:ext>
            </a:extLst>
          </p:cNvPr>
          <p:cNvSpPr txBox="1"/>
          <p:nvPr/>
        </p:nvSpPr>
        <p:spPr>
          <a:xfrm>
            <a:off x="7087197" y="1059232"/>
            <a:ext cx="1918869" cy="4524315"/>
          </a:xfrm>
          <a:prstGeom prst="rect">
            <a:avLst/>
          </a:prstGeom>
          <a:noFill/>
        </p:spPr>
        <p:txBody>
          <a:bodyPr wrap="square" rtlCol="0">
            <a:spAutoFit/>
          </a:bodyPr>
          <a:lstStyle/>
          <a:p>
            <a:r>
              <a:rPr lang="en-US" sz="1600" b="0" i="0" dirty="0">
                <a:solidFill>
                  <a:srgbClr val="0A2458"/>
                </a:solidFill>
                <a:effectLst/>
                <a:highlight>
                  <a:srgbClr val="FFFFFF"/>
                </a:highlight>
                <a:latin typeface="MercurySSm-Book-Pro_Web"/>
              </a:rPr>
              <a:t>Some important points:</a:t>
            </a:r>
          </a:p>
          <a:p>
            <a:endParaRPr lang="en-US" sz="1600" b="0" i="0" dirty="0">
              <a:solidFill>
                <a:srgbClr val="0A2458"/>
              </a:solidFill>
              <a:effectLst/>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Artificial Intelligence must be </a:t>
            </a:r>
            <a:r>
              <a:rPr lang="en-US" sz="1600" b="1" i="0" dirty="0">
                <a:solidFill>
                  <a:srgbClr val="0A2458"/>
                </a:solidFill>
                <a:effectLst/>
                <a:highlight>
                  <a:srgbClr val="FFFFFF"/>
                </a:highlight>
                <a:latin typeface="MercurySSm-Book-Pro_Web"/>
              </a:rPr>
              <a:t>safe and secure</a:t>
            </a:r>
            <a:r>
              <a:rPr lang="en-US" sz="1600" b="0" i="0" dirty="0">
                <a:solidFill>
                  <a:srgbClr val="0A2458"/>
                </a:solidFill>
                <a:effectLst/>
                <a:highlight>
                  <a:srgbClr val="FFFFFF"/>
                </a:highlight>
                <a:latin typeface="MercurySSm-Book-Pro_Web"/>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Promoting </a:t>
            </a:r>
            <a:r>
              <a:rPr lang="en-US" sz="1600" b="1" i="0" dirty="0">
                <a:solidFill>
                  <a:srgbClr val="0A2458"/>
                </a:solidFill>
                <a:effectLst/>
                <a:highlight>
                  <a:srgbClr val="FFFFFF"/>
                </a:highlight>
                <a:latin typeface="MercurySSm-Book-Pro_Web"/>
              </a:rPr>
              <a:t>responsible innovation, competition, and collaboration</a:t>
            </a:r>
            <a:endParaRPr lang="en-US" sz="1600" b="1" dirty="0">
              <a:solidFill>
                <a:srgbClr val="0A2458"/>
              </a:solidFill>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Americans’ </a:t>
            </a:r>
            <a:r>
              <a:rPr lang="en-US" sz="1600" b="1" i="0" dirty="0">
                <a:solidFill>
                  <a:srgbClr val="0A2458"/>
                </a:solidFill>
                <a:effectLst/>
                <a:highlight>
                  <a:srgbClr val="FFFFFF"/>
                </a:highlight>
                <a:latin typeface="MercurySSm-Book-Pro_Web"/>
              </a:rPr>
              <a:t>privacy, civil liberties and labor rights </a:t>
            </a:r>
            <a:r>
              <a:rPr lang="en-US" sz="1600" b="0" i="0" dirty="0">
                <a:solidFill>
                  <a:srgbClr val="0A2458"/>
                </a:solidFill>
                <a:effectLst/>
                <a:highlight>
                  <a:srgbClr val="FFFFFF"/>
                </a:highlight>
                <a:latin typeface="MercurySSm-Book-Pro_Web"/>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 uri="{C183D7F6-B498-43B3-948B-1728B52AA6E4}">
                <adec:decorative xmlns:adec="http://schemas.microsoft.com/office/drawing/2017/decorative" val="1"/>
              </a:ext>
            </a:extLst>
          </p:cNvPr>
          <p:cNvSpPr/>
          <p:nvPr/>
        </p:nvSpPr>
        <p:spPr>
          <a:xfrm>
            <a:off x="609600" y="152400"/>
            <a:ext cx="6202447" cy="6477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 uri="{C183D7F6-B498-43B3-948B-1728B52AA6E4}">
                <adec:decorative xmlns:adec="http://schemas.microsoft.com/office/drawing/2017/decorative" val="1"/>
              </a:ext>
            </a:extLst>
          </p:cNvPr>
          <p:cNvCxnSpPr>
            <a:cxnSpLocks/>
          </p:cNvCxnSpPr>
          <p:nvPr/>
        </p:nvCxnSpPr>
        <p:spPr>
          <a:xfrm>
            <a:off x="24384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128D9F-1128-06EF-D300-9D330488054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2023</a:t>
            </a:r>
          </a:p>
        </p:txBody>
      </p:sp>
      <p:cxnSp>
        <p:nvCxnSpPr>
          <p:cNvPr id="7" name="Straight Connector 6">
            <a:extLst>
              <a:ext uri="{FF2B5EF4-FFF2-40B4-BE49-F238E27FC236}">
                <a16:creationId xmlns:a16="http://schemas.microsoft.com/office/drawing/2014/main" id="{766E5CAF-894F-6983-2AD5-53D79D1D9976}"/>
              </a:ext>
              <a:ext uri="{C183D7F6-B498-43B3-948B-1728B52AA6E4}">
                <adec:decorative xmlns:adec="http://schemas.microsoft.com/office/drawing/2017/decorative" val="1"/>
              </a:ext>
            </a:extLst>
          </p:cNvPr>
          <p:cNvCxnSpPr>
            <a:cxnSpLocks/>
          </p:cNvCxnSpPr>
          <p:nvPr/>
        </p:nvCxnSpPr>
        <p:spPr>
          <a:xfrm>
            <a:off x="4572000" y="5257800"/>
            <a:ext cx="1066800" cy="0"/>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4CB4EB0-D802-A45E-1705-7E64E1C3A0EC}"/>
              </a:ext>
            </a:extLst>
          </p:cNvPr>
          <p:cNvSpPr txBox="1"/>
          <p:nvPr/>
        </p:nvSpPr>
        <p:spPr>
          <a:xfrm>
            <a:off x="6950035" y="5689884"/>
            <a:ext cx="205603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January 2025: This Executive Order is now revoked.</a:t>
            </a:r>
          </a:p>
        </p:txBody>
      </p:sp>
    </p:spTree>
    <p:extLst>
      <p:ext uri="{BB962C8B-B14F-4D97-AF65-F5344CB8AC3E}">
        <p14:creationId xmlns:p14="http://schemas.microsoft.com/office/powerpoint/2010/main" val="2305141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Fairness: Algorithmic Bias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grpSp>
        <p:nvGrpSpPr>
          <p:cNvPr id="16" name="Group 15">
            <a:extLst>
              <a:ext uri="{FF2B5EF4-FFF2-40B4-BE49-F238E27FC236}">
                <a16:creationId xmlns:a16="http://schemas.microsoft.com/office/drawing/2014/main" id="{9EE655CD-ABAB-53F5-F38D-A38BF3F15B00}"/>
              </a:ext>
            </a:extLst>
          </p:cNvPr>
          <p:cNvGrpSpPr/>
          <p:nvPr/>
        </p:nvGrpSpPr>
        <p:grpSpPr>
          <a:xfrm>
            <a:off x="766286" y="2707026"/>
            <a:ext cx="2375156" cy="3016817"/>
            <a:chOff x="766286" y="2707026"/>
            <a:chExt cx="2375156" cy="3016817"/>
          </a:xfrm>
        </p:grpSpPr>
        <p:sp>
          <p:nvSpPr>
            <p:cNvPr id="7" name="Rectangle 6" descr="Office Worker">
              <a:extLst>
                <a:ext uri="{FF2B5EF4-FFF2-40B4-BE49-F238E27FC236}">
                  <a16:creationId xmlns:a16="http://schemas.microsoft.com/office/drawing/2014/main" id="{E5D4234F-3E03-221D-201E-1D13D76B95E8}"/>
                </a:ext>
              </a:extLst>
            </p:cNvPr>
            <p:cNvSpPr/>
            <p:nvPr/>
          </p:nvSpPr>
          <p:spPr>
            <a:xfrm>
              <a:off x="766286" y="2707026"/>
              <a:ext cx="831304" cy="83130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3">
              <a:schemeClr val="lt1">
                <a:hueOff val="0"/>
                <a:satOff val="0"/>
                <a:lumOff val="0"/>
                <a:alphaOff val="0"/>
              </a:schemeClr>
            </a:lnRef>
            <a:fillRef idx="1">
              <a:scrgbClr r="0" g="0" b="0"/>
            </a:fillRef>
            <a:effectRef idx="1">
              <a:schemeClr val="accent2">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7BB7E052-CC31-1409-F062-77D172B4D792}"/>
                </a:ext>
              </a:extLst>
            </p:cNvPr>
            <p:cNvSpPr/>
            <p:nvPr/>
          </p:nvSpPr>
          <p:spPr>
            <a:xfrm>
              <a:off x="766286"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Pre-existing bias</a:t>
              </a:r>
              <a:endParaRPr lang="en-US" sz="2400" kern="1200" dirty="0"/>
            </a:p>
          </p:txBody>
        </p:sp>
        <p:sp>
          <p:nvSpPr>
            <p:cNvPr id="9" name="Freeform: Shape 8">
              <a:extLst>
                <a:ext uri="{FF2B5EF4-FFF2-40B4-BE49-F238E27FC236}">
                  <a16:creationId xmlns:a16="http://schemas.microsoft.com/office/drawing/2014/main" id="{C803E5B8-CC51-BEBC-A46B-5CF177C23EF0}"/>
                </a:ext>
              </a:extLst>
            </p:cNvPr>
            <p:cNvSpPr/>
            <p:nvPr/>
          </p:nvSpPr>
          <p:spPr>
            <a:xfrm>
              <a:off x="766286"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Social and institutional norms influence design and training data choices. </a:t>
              </a:r>
            </a:p>
            <a:p>
              <a:pPr marL="0" lvl="0" indent="0" algn="l" defTabSz="622300">
                <a:lnSpc>
                  <a:spcPct val="100000"/>
                </a:lnSpc>
                <a:spcBef>
                  <a:spcPct val="0"/>
                </a:spcBef>
                <a:spcAft>
                  <a:spcPct val="35000"/>
                </a:spcAft>
                <a:buNone/>
              </a:pPr>
              <a:r>
                <a:rPr lang="en-US" sz="1400" kern="1200" dirty="0"/>
                <a:t>Example: Evaluate job applicants for a job which is historically almost exclusively held by males.</a:t>
              </a:r>
            </a:p>
          </p:txBody>
        </p:sp>
      </p:grpSp>
      <p:grpSp>
        <p:nvGrpSpPr>
          <p:cNvPr id="18" name="Group 17">
            <a:extLst>
              <a:ext uri="{FF2B5EF4-FFF2-40B4-BE49-F238E27FC236}">
                <a16:creationId xmlns:a16="http://schemas.microsoft.com/office/drawing/2014/main" id="{CB4240C2-9450-FDCF-D810-C825FAAADA2E}"/>
              </a:ext>
            </a:extLst>
          </p:cNvPr>
          <p:cNvGrpSpPr/>
          <p:nvPr/>
        </p:nvGrpSpPr>
        <p:grpSpPr>
          <a:xfrm>
            <a:off x="3557095" y="2707026"/>
            <a:ext cx="2375156" cy="3016817"/>
            <a:chOff x="3557095" y="2707026"/>
            <a:chExt cx="2375156" cy="3016817"/>
          </a:xfrm>
        </p:grpSpPr>
        <p:sp>
          <p:nvSpPr>
            <p:cNvPr id="10" name="Rectangle 9" descr="Programmer">
              <a:extLst>
                <a:ext uri="{FF2B5EF4-FFF2-40B4-BE49-F238E27FC236}">
                  <a16:creationId xmlns:a16="http://schemas.microsoft.com/office/drawing/2014/main" id="{1023158F-73B1-558D-0B03-05BAF7412A04}"/>
                </a:ext>
              </a:extLst>
            </p:cNvPr>
            <p:cNvSpPr/>
            <p:nvPr/>
          </p:nvSpPr>
          <p:spPr>
            <a:xfrm>
              <a:off x="3557095" y="2707026"/>
              <a:ext cx="831304" cy="8313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2">
                <a:hueOff val="3238005"/>
                <a:satOff val="-9410"/>
                <a:lumOff val="-7648"/>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5126F722-EEDC-D273-1B72-CAD535E52058}"/>
                </a:ext>
              </a:extLst>
            </p:cNvPr>
            <p:cNvSpPr/>
            <p:nvPr/>
          </p:nvSpPr>
          <p:spPr>
            <a:xfrm>
              <a:off x="3557095"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Technical bias</a:t>
              </a:r>
              <a:endParaRPr lang="en-US" sz="2400" kern="1200" dirty="0"/>
            </a:p>
          </p:txBody>
        </p:sp>
        <p:sp>
          <p:nvSpPr>
            <p:cNvPr id="12" name="Freeform: Shape 11">
              <a:extLst>
                <a:ext uri="{FF2B5EF4-FFF2-40B4-BE49-F238E27FC236}">
                  <a16:creationId xmlns:a16="http://schemas.microsoft.com/office/drawing/2014/main" id="{86AEF462-92D4-F487-F7C2-681FFE8ECDD4}"/>
                </a:ext>
              </a:extLst>
            </p:cNvPr>
            <p:cNvSpPr/>
            <p:nvPr/>
          </p:nvSpPr>
          <p:spPr>
            <a:xfrm>
              <a:off x="3557095"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Limitations of a program or computational power. </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t>Example: Algorithm uses data that is easy to obtain but biased.</a:t>
              </a:r>
            </a:p>
          </p:txBody>
        </p:sp>
      </p:grpSp>
      <p:grpSp>
        <p:nvGrpSpPr>
          <p:cNvPr id="17" name="Group 16">
            <a:extLst>
              <a:ext uri="{FF2B5EF4-FFF2-40B4-BE49-F238E27FC236}">
                <a16:creationId xmlns:a16="http://schemas.microsoft.com/office/drawing/2014/main" id="{3C466272-864D-8B14-5ABD-28E5D165770A}"/>
              </a:ext>
            </a:extLst>
          </p:cNvPr>
          <p:cNvGrpSpPr/>
          <p:nvPr/>
        </p:nvGrpSpPr>
        <p:grpSpPr>
          <a:xfrm>
            <a:off x="6347903" y="2707026"/>
            <a:ext cx="2375156" cy="3016817"/>
            <a:chOff x="6347903" y="2707026"/>
            <a:chExt cx="2375156" cy="3016817"/>
          </a:xfrm>
        </p:grpSpPr>
        <p:sp>
          <p:nvSpPr>
            <p:cNvPr id="13" name="Rectangle 12" descr="Statistics">
              <a:extLst>
                <a:ext uri="{FF2B5EF4-FFF2-40B4-BE49-F238E27FC236}">
                  <a16:creationId xmlns:a16="http://schemas.microsoft.com/office/drawing/2014/main" id="{B1F00A2B-D22A-1F10-FE7D-8C2000D93EF9}"/>
                </a:ext>
              </a:extLst>
            </p:cNvPr>
            <p:cNvSpPr/>
            <p:nvPr/>
          </p:nvSpPr>
          <p:spPr>
            <a:xfrm>
              <a:off x="6347903" y="2707026"/>
              <a:ext cx="831304" cy="83130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3">
              <a:schemeClr val="lt1">
                <a:hueOff val="0"/>
                <a:satOff val="0"/>
                <a:lumOff val="0"/>
                <a:alphaOff val="0"/>
              </a:schemeClr>
            </a:lnRef>
            <a:fillRef idx="1">
              <a:scrgbClr r="0" g="0" b="0"/>
            </a:fillRef>
            <a:effectRef idx="1">
              <a:schemeClr val="accent2">
                <a:hueOff val="6476011"/>
                <a:satOff val="-18820"/>
                <a:lumOff val="-15296"/>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F33C24E2-4E3B-CF9C-DBAE-12F959A943A0}"/>
                </a:ext>
              </a:extLst>
            </p:cNvPr>
            <p:cNvSpPr/>
            <p:nvPr/>
          </p:nvSpPr>
          <p:spPr>
            <a:xfrm>
              <a:off x="6347903"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Emergent bias</a:t>
              </a:r>
              <a:endParaRPr lang="en-US" sz="2400" kern="1200" dirty="0"/>
            </a:p>
          </p:txBody>
        </p:sp>
        <p:sp>
          <p:nvSpPr>
            <p:cNvPr id="15" name="Freeform: Shape 14">
              <a:extLst>
                <a:ext uri="{FF2B5EF4-FFF2-40B4-BE49-F238E27FC236}">
                  <a16:creationId xmlns:a16="http://schemas.microsoft.com/office/drawing/2014/main" id="{081F9B90-5392-C550-ACD4-52EA8C1609C4}"/>
                </a:ext>
              </a:extLst>
            </p:cNvPr>
            <p:cNvSpPr/>
            <p:nvPr/>
          </p:nvSpPr>
          <p:spPr>
            <a:xfrm>
              <a:off x="6347903"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Use and reliance on algorithms across new or unanticipated contexts.</a:t>
              </a:r>
            </a:p>
            <a:p>
              <a:pPr marL="0" lvl="0" indent="0" algn="l" defTabSz="622300">
                <a:lnSpc>
                  <a:spcPct val="100000"/>
                </a:lnSpc>
                <a:spcBef>
                  <a:spcPct val="0"/>
                </a:spcBef>
                <a:spcAft>
                  <a:spcPct val="35000"/>
                </a:spcAft>
                <a:buNone/>
              </a:pPr>
              <a:r>
                <a:rPr lang="en-US" sz="1400" kern="1200" dirty="0"/>
                <a:t>Example: Use a large language model to support job candidate selection.</a:t>
              </a:r>
            </a:p>
          </p:txBody>
        </p:sp>
      </p:grpSp>
    </p:spTree>
    <p:extLst>
      <p:ext uri="{BB962C8B-B14F-4D97-AF65-F5344CB8AC3E}">
        <p14:creationId xmlns:p14="http://schemas.microsoft.com/office/powerpoint/2010/main" val="374826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p:txBody>
          <a:bodyPr anchor="ctr">
            <a:normAutofit/>
          </a:bodyPr>
          <a:lstStyle/>
          <a:p>
            <a:r>
              <a:rPr lang="en-US" sz="4700" dirty="0"/>
              <a:t>Types of 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628650" y="1825625"/>
            <a:ext cx="7886700" cy="612775"/>
          </a:xfrm>
        </p:spPr>
        <p:txBody>
          <a:bodyPr>
            <a:normAutofit/>
          </a:bodyPr>
          <a:lstStyle/>
          <a:p>
            <a:pPr marL="0" indent="0" algn="ctr">
              <a:buNone/>
            </a:pPr>
            <a:r>
              <a:rPr lang="en-US" sz="2000" dirty="0"/>
              <a:t>“Prevent accidents, misuse, or other harmful consequences of AI.”</a:t>
            </a:r>
          </a:p>
          <a:p>
            <a:endParaRPr lang="en-US" sz="1900" dirty="0"/>
          </a:p>
        </p:txBody>
      </p:sp>
      <p:grpSp>
        <p:nvGrpSpPr>
          <p:cNvPr id="12" name="Group 11">
            <a:extLst>
              <a:ext uri="{FF2B5EF4-FFF2-40B4-BE49-F238E27FC236}">
                <a16:creationId xmlns:a16="http://schemas.microsoft.com/office/drawing/2014/main" id="{183A50F6-CF0C-ABE4-4309-E1E2A0272293}"/>
              </a:ext>
            </a:extLst>
          </p:cNvPr>
          <p:cNvGrpSpPr/>
          <p:nvPr/>
        </p:nvGrpSpPr>
        <p:grpSpPr>
          <a:xfrm>
            <a:off x="785553" y="2586771"/>
            <a:ext cx="2230294" cy="2364112"/>
            <a:chOff x="785553" y="2586771"/>
            <a:chExt cx="2230294" cy="2364112"/>
          </a:xfrm>
        </p:grpSpPr>
        <p:sp>
          <p:nvSpPr>
            <p:cNvPr id="6" name="Rectangle: Rounded Corners 5" descr="Clipboard Mixed with solid fill">
              <a:extLst>
                <a:ext uri="{FF2B5EF4-FFF2-40B4-BE49-F238E27FC236}">
                  <a16:creationId xmlns:a16="http://schemas.microsoft.com/office/drawing/2014/main" id="{FF9777CF-69D0-D1D0-88FC-1A47FF8C8DB6}"/>
                </a:ext>
              </a:extLst>
            </p:cNvPr>
            <p:cNvSpPr/>
            <p:nvPr/>
          </p:nvSpPr>
          <p:spPr>
            <a:xfrm>
              <a:off x="785553" y="2586771"/>
              <a:ext cx="2230294" cy="1536672"/>
            </a:xfrm>
            <a:prstGeom prst="roundRect">
              <a:avLst/>
            </a:prstGeom>
            <a:blipFill dpi="0" rotWithShape="1">
              <a:blip r:embed="rId3">
                <a:extLst>
                  <a:ext uri="{96DAC541-7B7A-43D3-8B79-37D633B846F1}">
                    <asvg:svgBlip xmlns:asvg="http://schemas.microsoft.com/office/drawing/2016/SVG/main" r:embed="rId4"/>
                  </a:ext>
                </a:extLst>
              </a:blip>
              <a:srcRect/>
              <a:stretch>
                <a:fillRect l="20000" r="20000"/>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7" name="Freeform: Shape 6">
              <a:extLst>
                <a:ext uri="{FF2B5EF4-FFF2-40B4-BE49-F238E27FC236}">
                  <a16:creationId xmlns:a16="http://schemas.microsoft.com/office/drawing/2014/main" id="{CDE457A2-BEFA-0926-1BC6-BB7F7259DE58}"/>
                </a:ext>
              </a:extLst>
            </p:cNvPr>
            <p:cNvSpPr/>
            <p:nvPr/>
          </p:nvSpPr>
          <p:spPr>
            <a:xfrm>
              <a:off x="785553"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AI Testing</a:t>
              </a:r>
            </a:p>
          </p:txBody>
        </p:sp>
      </p:grpSp>
      <p:grpSp>
        <p:nvGrpSpPr>
          <p:cNvPr id="14" name="Group 13">
            <a:extLst>
              <a:ext uri="{FF2B5EF4-FFF2-40B4-BE49-F238E27FC236}">
                <a16:creationId xmlns:a16="http://schemas.microsoft.com/office/drawing/2014/main" id="{A2D2AAA3-7904-2DEC-8A9A-1D00463C3A9C}"/>
              </a:ext>
            </a:extLst>
          </p:cNvPr>
          <p:cNvGrpSpPr/>
          <p:nvPr/>
        </p:nvGrpSpPr>
        <p:grpSpPr>
          <a:xfrm>
            <a:off x="3238970" y="2586771"/>
            <a:ext cx="2230294" cy="2364112"/>
            <a:chOff x="3238970" y="2586771"/>
            <a:chExt cx="2230294" cy="2364112"/>
          </a:xfrm>
        </p:grpSpPr>
        <p:sp>
          <p:nvSpPr>
            <p:cNvPr id="8" name="Rectangle: Rounded Corners 7" descr="Security camera with solid fill">
              <a:extLst>
                <a:ext uri="{FF2B5EF4-FFF2-40B4-BE49-F238E27FC236}">
                  <a16:creationId xmlns:a16="http://schemas.microsoft.com/office/drawing/2014/main" id="{C0925C64-5C59-569B-6565-94771A2CDCEF}"/>
                </a:ext>
              </a:extLst>
            </p:cNvPr>
            <p:cNvSpPr/>
            <p:nvPr/>
          </p:nvSpPr>
          <p:spPr>
            <a:xfrm>
              <a:off x="3238970" y="2586771"/>
              <a:ext cx="2230294" cy="1536672"/>
            </a:xfrm>
            <a:prstGeom prst="roundRect">
              <a:avLst/>
            </a:prstGeom>
            <a:blipFill dpi="0" rotWithShape="1">
              <a:blip r:embed="rId5">
                <a:extLst>
                  <a:ext uri="{96DAC541-7B7A-43D3-8B79-37D633B846F1}">
                    <asvg:svgBlip xmlns:asvg="http://schemas.microsoft.com/office/drawing/2016/SVG/main" r:embed="rId6"/>
                  </a:ext>
                </a:extLst>
              </a:blip>
              <a:srcRect/>
              <a:stretch>
                <a:fillRect l="20000" r="20000"/>
              </a:stretch>
            </a:bli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9" name="Freeform: Shape 8">
              <a:extLst>
                <a:ext uri="{FF2B5EF4-FFF2-40B4-BE49-F238E27FC236}">
                  <a16:creationId xmlns:a16="http://schemas.microsoft.com/office/drawing/2014/main" id="{6749E1BE-A4A7-310F-B427-2D85ADF83A02}"/>
                </a:ext>
              </a:extLst>
            </p:cNvPr>
            <p:cNvSpPr/>
            <p:nvPr/>
          </p:nvSpPr>
          <p:spPr>
            <a:xfrm>
              <a:off x="3238970"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a:t>Monitoring AI</a:t>
              </a:r>
              <a:endParaRPr lang="en-US" sz="2300" kern="1200" dirty="0"/>
            </a:p>
          </p:txBody>
        </p:sp>
      </p:grpSp>
      <p:grpSp>
        <p:nvGrpSpPr>
          <p:cNvPr id="13" name="Group 12">
            <a:extLst>
              <a:ext uri="{FF2B5EF4-FFF2-40B4-BE49-F238E27FC236}">
                <a16:creationId xmlns:a16="http://schemas.microsoft.com/office/drawing/2014/main" id="{AB952806-5878-3E7C-CCF5-3EB9321760AC}"/>
              </a:ext>
            </a:extLst>
          </p:cNvPr>
          <p:cNvGrpSpPr/>
          <p:nvPr/>
        </p:nvGrpSpPr>
        <p:grpSpPr>
          <a:xfrm>
            <a:off x="5692388" y="2586771"/>
            <a:ext cx="2230294" cy="2364112"/>
            <a:chOff x="5692388" y="2586771"/>
            <a:chExt cx="2230294" cy="2364112"/>
          </a:xfrm>
        </p:grpSpPr>
        <p:sp>
          <p:nvSpPr>
            <p:cNvPr id="10" name="Rectangle: Rounded Corners 9" descr="Robber with solid fill">
              <a:extLst>
                <a:ext uri="{FF2B5EF4-FFF2-40B4-BE49-F238E27FC236}">
                  <a16:creationId xmlns:a16="http://schemas.microsoft.com/office/drawing/2014/main" id="{298E3D03-B257-1FA6-45E8-19BCA3E9A37F}"/>
                </a:ext>
              </a:extLst>
            </p:cNvPr>
            <p:cNvSpPr/>
            <p:nvPr/>
          </p:nvSpPr>
          <p:spPr>
            <a:xfrm>
              <a:off x="5692388" y="2586771"/>
              <a:ext cx="2230294" cy="1536672"/>
            </a:xfrm>
            <a:prstGeom prst="roundRect">
              <a:avLst/>
            </a:prstGeom>
            <a:blipFill dpi="0" rotWithShape="1">
              <a:blip r:embed="rId7">
                <a:extLst>
                  <a:ext uri="{96DAC541-7B7A-43D3-8B79-37D633B846F1}">
                    <asvg:svgBlip xmlns:asvg="http://schemas.microsoft.com/office/drawing/2016/SVG/main" r:embed="rId8"/>
                  </a:ext>
                </a:extLst>
              </a:blip>
              <a:srcRect/>
              <a:stretch>
                <a:fillRect l="20000" r="20000"/>
              </a:stretch>
            </a:blip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E417F0D5-F782-7E03-7143-86E915B7F9FB}"/>
                </a:ext>
              </a:extLst>
            </p:cNvPr>
            <p:cNvSpPr/>
            <p:nvPr/>
          </p:nvSpPr>
          <p:spPr>
            <a:xfrm>
              <a:off x="5692388"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Adversarial robustness</a:t>
              </a:r>
            </a:p>
          </p:txBody>
        </p:sp>
      </p:grpSp>
      <p:sp>
        <p:nvSpPr>
          <p:cNvPr id="61" name="Content Placeholder 2">
            <a:extLst>
              <a:ext uri="{FF2B5EF4-FFF2-40B4-BE49-F238E27FC236}">
                <a16:creationId xmlns:a16="http://schemas.microsoft.com/office/drawing/2014/main" id="{6E06575D-D99E-9B39-CE22-93223F05A9ED}"/>
              </a:ext>
            </a:extLst>
          </p:cNvPr>
          <p:cNvSpPr txBox="1">
            <a:spLocks/>
          </p:cNvSpPr>
          <p:nvPr/>
        </p:nvSpPr>
        <p:spPr>
          <a:xfrm>
            <a:off x="785553" y="4989472"/>
            <a:ext cx="3329247" cy="15034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How should this be ensured?</a:t>
            </a:r>
          </a:p>
          <a:p>
            <a:pPr lvl="1"/>
            <a:r>
              <a:rPr lang="en-US" sz="1700" dirty="0"/>
              <a:t>Corporate self-regulation</a:t>
            </a:r>
          </a:p>
          <a:p>
            <a:pPr lvl="1"/>
            <a:r>
              <a:rPr lang="en-US" sz="1700" dirty="0"/>
              <a:t>Private watchdogs</a:t>
            </a:r>
          </a:p>
          <a:p>
            <a:pPr lvl="1"/>
            <a:r>
              <a:rPr lang="en-US" sz="1700" dirty="0"/>
              <a:t>Government action</a:t>
            </a:r>
          </a:p>
          <a:p>
            <a:pPr lvl="1"/>
            <a:r>
              <a:rPr lang="en-US" sz="1700" dirty="0"/>
              <a:t>International treaties</a:t>
            </a:r>
            <a:endParaRPr lang="en-US" sz="2000" dirty="0"/>
          </a:p>
          <a:p>
            <a:endParaRPr lang="en-US" sz="1900" dirty="0"/>
          </a:p>
        </p:txBody>
      </p:sp>
      <p:sp>
        <p:nvSpPr>
          <p:cNvPr id="5" name="TextBox 4">
            <a:extLst>
              <a:ext uri="{FF2B5EF4-FFF2-40B4-BE49-F238E27FC236}">
                <a16:creationId xmlns:a16="http://schemas.microsoft.com/office/drawing/2014/main" id="{464C999A-A9DE-BDB3-F5A8-940348634F86}"/>
              </a:ext>
            </a:extLst>
          </p:cNvPr>
          <p:cNvSpPr txBox="1"/>
          <p:nvPr/>
        </p:nvSpPr>
        <p:spPr>
          <a:xfrm>
            <a:off x="4919056" y="5279508"/>
            <a:ext cx="343939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indent="0">
              <a:buFont typeface="Arial" panose="020B0604020202020204" pitchFamily="34" charset="0"/>
              <a:buNone/>
            </a:pPr>
            <a:r>
              <a:rPr lang="en-US" dirty="0"/>
              <a:t>Is it reasonable to assume that a superintelligent AI can get around being tested and monitored?</a:t>
            </a:r>
          </a:p>
        </p:txBody>
      </p:sp>
    </p:spTree>
    <p:extLst>
      <p:ext uri="{BB962C8B-B14F-4D97-AF65-F5344CB8AC3E}">
        <p14:creationId xmlns:p14="http://schemas.microsoft.com/office/powerpoint/2010/main" val="215379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10261" y="212922"/>
            <a:ext cx="5234940" cy="970031"/>
          </a:xfrm>
        </p:spPr>
        <p:txBody>
          <a:bodyPr anchor="ctr">
            <a:normAutofit/>
          </a:bodyPr>
          <a:lstStyle/>
          <a:p>
            <a:r>
              <a:rPr lang="en-US" sz="4000" dirty="0"/>
              <a:t>AI Safety and Optimizers</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52461" y="1109327"/>
            <a:ext cx="4531893" cy="2047316"/>
          </a:xfrm>
        </p:spPr>
        <p:txBody>
          <a:bodyPr>
            <a:normAutofit fontScale="47500" lnSpcReduction="20000"/>
          </a:bodyPr>
          <a:lstStyle/>
          <a:p>
            <a:pPr marL="0" indent="0">
              <a:buNone/>
            </a:pPr>
            <a:r>
              <a:rPr lang="en-US" dirty="0"/>
              <a:t>Intelligent Agents are “optimizers!” </a:t>
            </a:r>
          </a:p>
          <a:p>
            <a:r>
              <a:rPr lang="en-US" b="1" dirty="0"/>
              <a:t>Goal/reward alignment</a:t>
            </a:r>
            <a:r>
              <a:rPr lang="en-US" dirty="0"/>
              <a:t>: How do we specify a robust objective function? Whose objectives are used?</a:t>
            </a:r>
          </a:p>
          <a:p>
            <a:r>
              <a:rPr lang="en-US" b="1" dirty="0"/>
              <a:t>Reward hacking:  </a:t>
            </a:r>
            <a:r>
              <a:rPr lang="en-US" dirty="0"/>
              <a:t>The AI learns to exploit unintended side effects to get a high “score” without solving the objective. AI needs to follow social norms.</a:t>
            </a:r>
          </a:p>
          <a:p>
            <a:r>
              <a:rPr lang="en-US" b="1" dirty="0"/>
              <a:t>Instrumental convergence</a:t>
            </a:r>
            <a:r>
              <a:rPr lang="en-US" dirty="0"/>
              <a:t>: All intelligent agents will pursue</a:t>
            </a:r>
            <a:r>
              <a:rPr lang="en-US" b="1" dirty="0"/>
              <a:t> </a:t>
            </a:r>
            <a:r>
              <a:rPr lang="en-US" dirty="0"/>
              <a:t>common subgoals like the need for more power to get better at reaching its objectives. How will this need be balanced with human’s needs?</a:t>
            </a:r>
          </a:p>
        </p:txBody>
      </p:sp>
      <p:pic>
        <p:nvPicPr>
          <p:cNvPr id="1026" name="Picture 2">
            <a:extLst>
              <a:ext uri="{FF2B5EF4-FFF2-40B4-BE49-F238E27FC236}">
                <a16:creationId xmlns:a16="http://schemas.microsoft.com/office/drawing/2014/main" id="{4F4F0D65-13DB-45F0-EEA1-6EED9D807C6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31129"/>
          <a:stretch/>
        </p:blipFill>
        <p:spPr bwMode="auto">
          <a:xfrm>
            <a:off x="5038495" y="10"/>
            <a:ext cx="44825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467FEC-2B8B-FAEB-B8C4-86F695AB9DAE}"/>
              </a:ext>
              <a:ext uri="{C183D7F6-B498-43B3-948B-1728B52AA6E4}">
                <adec:decorative xmlns:adec="http://schemas.microsoft.com/office/drawing/2017/decorative" val="1"/>
              </a:ext>
            </a:extLst>
          </p:cNvPr>
          <p:cNvSpPr txBox="1"/>
          <p:nvPr/>
        </p:nvSpPr>
        <p:spPr>
          <a:xfrm>
            <a:off x="5486400"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 uri="{C183D7F6-B498-43B3-948B-1728B52AA6E4}">
                <adec:decorative xmlns:adec="http://schemas.microsoft.com/office/drawing/2017/decorative" val="1"/>
              </a:ext>
            </a:extLst>
          </p:cNvPr>
          <p:cNvGrpSpPr/>
          <p:nvPr/>
        </p:nvGrpSpPr>
        <p:grpSpPr>
          <a:xfrm>
            <a:off x="861286" y="3261510"/>
            <a:ext cx="3978073" cy="3108441"/>
            <a:chOff x="982142" y="615149"/>
            <a:chExt cx="7733476" cy="6102683"/>
          </a:xfrm>
        </p:grpSpPr>
        <p:sp>
          <p:nvSpPr>
            <p:cNvPr id="6" name="Rectangle 5">
              <a:extLst>
                <a:ext uri="{FF2B5EF4-FFF2-40B4-BE49-F238E27FC236}">
                  <a16:creationId xmlns:a16="http://schemas.microsoft.com/office/drawing/2014/main" id="{C550D55D-9F32-D75C-433F-6FD2CCBE6AC8}"/>
                </a:ext>
              </a:extLst>
            </p:cNvPr>
            <p:cNvSpPr/>
            <p:nvPr/>
          </p:nvSpPr>
          <p:spPr>
            <a:xfrm>
              <a:off x="2895598" y="1524000"/>
              <a:ext cx="2617045"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a:t>Intelligent</a:t>
              </a:r>
              <a:r>
                <a:rPr lang="en-US" dirty="0"/>
                <a:t> </a:t>
              </a:r>
              <a:r>
                <a:rPr lang="en-US" b="1" dirty="0"/>
                <a:t>Agent</a:t>
              </a:r>
              <a:endParaRPr lang="en-US" sz="500" b="1"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122675" y="2638809"/>
              <a:ext cx="989109" cy="48749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210594" y="1654724"/>
              <a:ext cx="941037" cy="47048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1" name="TextBox 10">
              <a:extLst>
                <a:ext uri="{FF2B5EF4-FFF2-40B4-BE49-F238E27FC236}">
                  <a16:creationId xmlns:a16="http://schemas.microsoft.com/office/drawing/2014/main" id="{6B4CE341-C122-42D6-80D0-CEB1451506A8}"/>
                </a:ext>
              </a:extLst>
            </p:cNvPr>
            <p:cNvSpPr txBox="1"/>
            <p:nvPr/>
          </p:nvSpPr>
          <p:spPr>
            <a:xfrm>
              <a:off x="6151761" y="2146045"/>
              <a:ext cx="851367" cy="498504"/>
            </a:xfrm>
            <a:prstGeom prst="rect">
              <a:avLst/>
            </a:prstGeom>
            <a:noFill/>
          </p:spPr>
          <p:txBody>
            <a:bodyPr wrap="none" rtlCol="0">
              <a:spAutoFit/>
            </a:bodyPr>
            <a:lstStyle/>
            <a:p>
              <a:r>
                <a:rPr lang="en-US" sz="10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982142" y="4771877"/>
              <a:ext cx="1922354" cy="685791"/>
            </a:xfrm>
            <a:prstGeom prst="cloudCallout">
              <a:avLst>
                <a:gd name="adj1" fmla="val 38185"/>
                <a:gd name="adj2" fmla="val 6493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b="1"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8" y="5372658"/>
              <a:ext cx="982252" cy="498504"/>
            </a:xfrm>
            <a:prstGeom prst="rect">
              <a:avLst/>
            </a:prstGeom>
            <a:noFill/>
          </p:spPr>
          <p:txBody>
            <a:bodyPr wrap="none" rtlCol="0">
              <a:spAutoFit/>
            </a:bodyPr>
            <a:lstStyle/>
            <a:p>
              <a:r>
                <a:rPr lang="en-US" sz="10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rot="3553702">
              <a:off x="4555472" y="3918896"/>
              <a:ext cx="866085" cy="493619"/>
            </a:xfrm>
            <a:prstGeom prst="rect">
              <a:avLst/>
            </a:prstGeom>
            <a:noFill/>
          </p:spPr>
          <p:txBody>
            <a:bodyPr wrap="square" rtlCol="0">
              <a:spAutoFit/>
            </a:bodyPr>
            <a:lstStyle/>
            <a:p>
              <a:r>
                <a:rPr lang="en-US" sz="10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511734" y="990599"/>
              <a:ext cx="1864715"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chemeClr val="bg1"/>
                  </a:solidFill>
                </a:rPr>
                <a:t>Objectives and</a:t>
              </a:r>
              <a:br>
                <a:rPr lang="en-US" sz="1050" dirty="0">
                  <a:solidFill>
                    <a:schemeClr val="bg1"/>
                  </a:solidFill>
                </a:rPr>
              </a:br>
              <a:r>
                <a:rPr lang="en-US" sz="105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1713590" y="6234436"/>
              <a:ext cx="2490530" cy="483396"/>
            </a:xfrm>
            <a:prstGeom prst="rect">
              <a:avLst/>
            </a:prstGeom>
            <a:noFill/>
          </p:spPr>
          <p:txBody>
            <a:bodyPr wrap="none" rtlCol="0">
              <a:spAutoFit/>
            </a:bodyPr>
            <a:lstStyle/>
            <a:p>
              <a:r>
                <a:rPr lang="en-US" sz="10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6" y="615149"/>
              <a:ext cx="1935132" cy="685791"/>
            </a:xfrm>
            <a:prstGeom prst="cloudCallout">
              <a:avLst>
                <a:gd name="adj1" fmla="val -53096"/>
                <a:gd name="adj2" fmla="val 6594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b="1" dirty="0"/>
                <a:t>Goals</a:t>
              </a:r>
            </a:p>
          </p:txBody>
        </p:sp>
      </p:grpSp>
      <p:sp>
        <p:nvSpPr>
          <p:cNvPr id="26" name="Explosion: 14 Points 25">
            <a:extLst>
              <a:ext uri="{FF2B5EF4-FFF2-40B4-BE49-F238E27FC236}">
                <a16:creationId xmlns:a16="http://schemas.microsoft.com/office/drawing/2014/main" id="{407FDD98-5879-C1FA-9418-4CEB791392FA}"/>
              </a:ext>
              <a:ext uri="{C183D7F6-B498-43B3-948B-1728B52AA6E4}">
                <adec:decorative xmlns:adec="http://schemas.microsoft.com/office/drawing/2017/decorative" val="1"/>
              </a:ext>
            </a:extLst>
          </p:cNvPr>
          <p:cNvSpPr/>
          <p:nvPr/>
        </p:nvSpPr>
        <p:spPr>
          <a:xfrm>
            <a:off x="3189426" y="4436119"/>
            <a:ext cx="1522857" cy="728938"/>
          </a:xfrm>
          <a:prstGeom prst="irregularSeal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Action</a:t>
            </a:r>
          </a:p>
        </p:txBody>
      </p:sp>
      <p:sp>
        <p:nvSpPr>
          <p:cNvPr id="34" name="TextBox 33">
            <a:extLst>
              <a:ext uri="{FF2B5EF4-FFF2-40B4-BE49-F238E27FC236}">
                <a16:creationId xmlns:a16="http://schemas.microsoft.com/office/drawing/2014/main" id="{FEEFA7D2-4980-A89D-7113-860B5CE87DBF}"/>
              </a:ext>
              <a:ext uri="{C183D7F6-B498-43B3-948B-1728B52AA6E4}">
                <adec:decorative xmlns:adec="http://schemas.microsoft.com/office/drawing/2017/decorative" val="1"/>
              </a:ext>
            </a:extLst>
          </p:cNvPr>
          <p:cNvSpPr txBox="1"/>
          <p:nvPr/>
        </p:nvSpPr>
        <p:spPr>
          <a:xfrm rot="17090661">
            <a:off x="1650860" y="5055104"/>
            <a:ext cx="629536" cy="246221"/>
          </a:xfrm>
          <a:prstGeom prst="rect">
            <a:avLst/>
          </a:prstGeom>
          <a:noFill/>
        </p:spPr>
        <p:txBody>
          <a:bodyPr wrap="square" rtlCol="0">
            <a:spAutoFit/>
          </a:bodyPr>
          <a:lstStyle/>
          <a:p>
            <a:r>
              <a:rPr lang="en-US" sz="1000" dirty="0">
                <a:solidFill>
                  <a:schemeClr val="accent2"/>
                </a:solidFill>
              </a:rPr>
              <a:t>program</a:t>
            </a:r>
          </a:p>
        </p:txBody>
      </p:sp>
      <p:sp>
        <p:nvSpPr>
          <p:cNvPr id="22" name="Rectangle 21" descr="A diagram showing how the AI's owner selects the data to train the AI and program's the AI's Objectives and rules. The user employs the agent.">
            <a:extLst>
              <a:ext uri="{FF2B5EF4-FFF2-40B4-BE49-F238E27FC236}">
                <a16:creationId xmlns:a16="http://schemas.microsoft.com/office/drawing/2014/main" id="{70091104-142C-9CA5-2617-EF35430AF080}"/>
              </a:ext>
              <a:ext uri="{C183D7F6-B498-43B3-948B-1728B52AA6E4}">
                <adec:decorative xmlns:adec="http://schemas.microsoft.com/office/drawing/2017/decorative" val="0"/>
              </a:ext>
            </a:extLst>
          </p:cNvPr>
          <p:cNvSpPr/>
          <p:nvPr/>
        </p:nvSpPr>
        <p:spPr>
          <a:xfrm>
            <a:off x="470456" y="3124200"/>
            <a:ext cx="4482544" cy="3304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Flowchart: Magnetic Disk 26">
            <a:extLst>
              <a:ext uri="{FF2B5EF4-FFF2-40B4-BE49-F238E27FC236}">
                <a16:creationId xmlns:a16="http://schemas.microsoft.com/office/drawing/2014/main" id="{328C1C3B-9ED6-FCD5-4BC3-F397DC21D609}"/>
              </a:ext>
            </a:extLst>
          </p:cNvPr>
          <p:cNvSpPr/>
          <p:nvPr/>
        </p:nvSpPr>
        <p:spPr>
          <a:xfrm>
            <a:off x="2802850" y="5630584"/>
            <a:ext cx="705126" cy="629798"/>
          </a:xfrm>
          <a:prstGeom prst="flowChartMagneticDisk">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Data</a:t>
            </a:r>
          </a:p>
        </p:txBody>
      </p:sp>
      <p:sp>
        <p:nvSpPr>
          <p:cNvPr id="28" name="Cloud 27" descr="Reward hacking is possible if the objectives are not perfectly specified and have loopholes that can be exploited.">
            <a:extLst>
              <a:ext uri="{FF2B5EF4-FFF2-40B4-BE49-F238E27FC236}">
                <a16:creationId xmlns:a16="http://schemas.microsoft.com/office/drawing/2014/main" id="{29B2F128-C03D-94A3-871C-E6E37259A20B}"/>
              </a:ext>
              <a:ext uri="{C183D7F6-B498-43B3-948B-1728B52AA6E4}">
                <adec:decorative xmlns:adec="http://schemas.microsoft.com/office/drawing/2017/decorative" val="0"/>
              </a:ext>
            </a:extLst>
          </p:cNvPr>
          <p:cNvSpPr/>
          <p:nvPr/>
        </p:nvSpPr>
        <p:spPr>
          <a:xfrm>
            <a:off x="490030" y="3772346"/>
            <a:ext cx="925683" cy="44992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Reward hacking</a:t>
            </a:r>
          </a:p>
        </p:txBody>
      </p:sp>
      <p:sp>
        <p:nvSpPr>
          <p:cNvPr id="29" name="Cloud 28" descr="Instrumental convergence affects the AI agent's objectives and rules.">
            <a:extLst>
              <a:ext uri="{FF2B5EF4-FFF2-40B4-BE49-F238E27FC236}">
                <a16:creationId xmlns:a16="http://schemas.microsoft.com/office/drawing/2014/main" id="{9F8D2FCC-C082-D3CC-E229-A56B5860C260}"/>
              </a:ext>
              <a:ext uri="{C183D7F6-B498-43B3-948B-1728B52AA6E4}">
                <adec:decorative xmlns:adec="http://schemas.microsoft.com/office/drawing/2017/decorative" val="0"/>
              </a:ext>
            </a:extLst>
          </p:cNvPr>
          <p:cNvSpPr/>
          <p:nvPr/>
        </p:nvSpPr>
        <p:spPr>
          <a:xfrm>
            <a:off x="533400" y="3200400"/>
            <a:ext cx="1346198" cy="38690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Instrumental convergence</a:t>
            </a:r>
          </a:p>
        </p:txBody>
      </p:sp>
      <p:grpSp>
        <p:nvGrpSpPr>
          <p:cNvPr id="35" name="Group 34" descr="Arrows showing the needed allignment between the AI owner's goals, the objectives of the AI agent and the user's goals.">
            <a:extLst>
              <a:ext uri="{FF2B5EF4-FFF2-40B4-BE49-F238E27FC236}">
                <a16:creationId xmlns:a16="http://schemas.microsoft.com/office/drawing/2014/main" id="{3139914C-40D2-A1FB-CB0D-2D58B145CCC8}"/>
              </a:ext>
            </a:extLst>
          </p:cNvPr>
          <p:cNvGrpSpPr/>
          <p:nvPr/>
        </p:nvGrpSpPr>
        <p:grpSpPr>
          <a:xfrm>
            <a:off x="1049487" y="3257427"/>
            <a:ext cx="3857535" cy="2188084"/>
            <a:chOff x="1049487" y="3257427"/>
            <a:chExt cx="3857535" cy="2188084"/>
          </a:xfrm>
        </p:grpSpPr>
        <p:cxnSp>
          <p:nvCxnSpPr>
            <p:cNvPr id="24" name="Straight Connector 23">
              <a:extLst>
                <a:ext uri="{FF2B5EF4-FFF2-40B4-BE49-F238E27FC236}">
                  <a16:creationId xmlns:a16="http://schemas.microsoft.com/office/drawing/2014/main" id="{94566AF4-60EB-F8EF-3B84-66C3F67BCC40}"/>
                </a:ext>
                <a:ext uri="{C183D7F6-B498-43B3-948B-1728B52AA6E4}">
                  <adec:decorative xmlns:adec="http://schemas.microsoft.com/office/drawing/2017/decorative" val="1"/>
                </a:ext>
              </a:extLst>
            </p:cNvPr>
            <p:cNvCxnSpPr>
              <a:cxnSpLocks/>
            </p:cNvCxnSpPr>
            <p:nvPr/>
          </p:nvCxnSpPr>
          <p:spPr>
            <a:xfrm flipV="1">
              <a:off x="1272944" y="4216821"/>
              <a:ext cx="153113" cy="1228690"/>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 uri="{C183D7F6-B498-43B3-948B-1728B52AA6E4}">
                  <adec:decorative xmlns:adec="http://schemas.microsoft.com/office/drawing/2017/decorative" val="1"/>
                </a:ext>
              </a:extLst>
            </p:cNvPr>
            <p:cNvCxnSpPr>
              <a:cxnSpLocks/>
              <a:endCxn id="21" idx="0"/>
            </p:cNvCxnSpPr>
            <p:nvPr/>
          </p:nvCxnSpPr>
          <p:spPr>
            <a:xfrm flipV="1">
              <a:off x="1997710" y="3436166"/>
              <a:ext cx="1849312" cy="199044"/>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 uri="{C183D7F6-B498-43B3-948B-1728B52AA6E4}">
                  <adec:decorative xmlns:adec="http://schemas.microsoft.com/office/drawing/2017/decorative" val="1"/>
                </a:ext>
              </a:extLst>
            </p:cNvPr>
            <p:cNvSpPr txBox="1"/>
            <p:nvPr/>
          </p:nvSpPr>
          <p:spPr>
            <a:xfrm rot="16652417">
              <a:off x="702472" y="46359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 uri="{C183D7F6-B498-43B3-948B-1728B52AA6E4}">
                  <adec:decorative xmlns:adec="http://schemas.microsoft.com/office/drawing/2017/decorative" val="1"/>
                </a:ext>
              </a:extLst>
            </p:cNvPr>
            <p:cNvSpPr txBox="1"/>
            <p:nvPr/>
          </p:nvSpPr>
          <p:spPr>
            <a:xfrm rot="21224789">
              <a:off x="2297919" y="32574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0" name="Explosion: 14 Points 29">
              <a:extLst>
                <a:ext uri="{FF2B5EF4-FFF2-40B4-BE49-F238E27FC236}">
                  <a16:creationId xmlns:a16="http://schemas.microsoft.com/office/drawing/2014/main" id="{9223B8BD-19FE-2366-2FC5-51E643C62D90}"/>
                </a:ext>
              </a:extLst>
            </p:cNvPr>
            <p:cNvSpPr/>
            <p:nvPr/>
          </p:nvSpPr>
          <p:spPr>
            <a:xfrm>
              <a:off x="3828855" y="4256842"/>
              <a:ext cx="1078167" cy="495579"/>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Side effect</a:t>
              </a:r>
            </a:p>
          </p:txBody>
        </p:sp>
      </p:grpSp>
    </p:spTree>
    <p:extLst>
      <p:ext uri="{BB962C8B-B14F-4D97-AF65-F5344CB8AC3E}">
        <p14:creationId xmlns:p14="http://schemas.microsoft.com/office/powerpoint/2010/main" val="426744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8"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dirty="0"/>
              <a:t>Outlook</a:t>
            </a:r>
          </a:p>
        </p:txBody>
      </p:sp>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829992"/>
          </a:xfrm>
        </p:spPr>
        <p:txBody>
          <a:bodyPr>
            <a:normAutofit fontScale="775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r>
              <a:rPr lang="en-US" sz="1700" dirty="0"/>
              <a:t>New technologies always also present </a:t>
            </a:r>
            <a:r>
              <a:rPr lang="en-US" sz="1700" b="1" dirty="0"/>
              <a:t>dangers</a:t>
            </a:r>
            <a:r>
              <a:rPr lang="en-US" sz="1700" dirty="0"/>
              <a:t> and need to be regulated.</a:t>
            </a:r>
          </a:p>
          <a:p>
            <a:endParaRPr lang="en-US" sz="1700" dirty="0"/>
          </a:p>
          <a:p>
            <a:pPr marL="0" indent="0">
              <a:buNone/>
            </a:pPr>
            <a:r>
              <a:rPr lang="en-US" sz="1700" b="1" dirty="0"/>
              <a:t>This course will introduce simple techniques to create intelligent agents.</a:t>
            </a:r>
          </a:p>
        </p:txBody>
      </p:sp>
      <p:pic>
        <p:nvPicPr>
          <p:cNvPr id="5" name="Picture 4">
            <a:extLst>
              <a:ext uri="{FF2B5EF4-FFF2-40B4-BE49-F238E27FC236}">
                <a16:creationId xmlns:a16="http://schemas.microsoft.com/office/drawing/2014/main" id="{4F225A14-A0D1-596B-4268-00E52D31AD90}"/>
              </a:ext>
              <a:ext uri="{C183D7F6-B498-43B3-948B-1728B52AA6E4}">
                <adec:decorative xmlns:adec="http://schemas.microsoft.com/office/drawing/2017/decorative" val="1"/>
              </a:ext>
            </a:extLst>
          </p:cNvPr>
          <p:cNvPicPr>
            <a:picLocks noChangeAspect="1"/>
          </p:cNvPicPr>
          <p:nvPr/>
        </p:nvPicPr>
        <p:blipFill rotWithShape="1">
          <a:blip r:embed="rId2"/>
          <a:srcRect l="14513" r="12591"/>
          <a:stretch/>
        </p:blipFill>
        <p:spPr>
          <a:xfrm>
            <a:off x="-381000" y="431"/>
            <a:ext cx="6513149" cy="6857569"/>
          </a:xfrm>
          <a:prstGeom prst="rect">
            <a:avLst/>
          </a:prstGeom>
        </p:spPr>
      </p:pic>
    </p:spTree>
    <p:extLst>
      <p:ext uri="{BB962C8B-B14F-4D97-AF65-F5344CB8AC3E}">
        <p14:creationId xmlns:p14="http://schemas.microsoft.com/office/powerpoint/2010/main" val="110134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F5520-F1C7-7BEF-2A38-5FE16E2622A3}"/>
              </a:ext>
            </a:extLst>
          </p:cNvPr>
          <p:cNvSpPr>
            <a:spLocks noGrp="1"/>
          </p:cNvSpPr>
          <p:nvPr>
            <p:ph type="title"/>
          </p:nvPr>
        </p:nvSpPr>
        <p:spPr/>
        <p:txBody>
          <a:bodyPr/>
          <a:lstStyle/>
          <a:p>
            <a:r>
              <a:rPr lang="en-US" dirty="0"/>
              <a:t>What is Intelligence?</a:t>
            </a:r>
          </a:p>
        </p:txBody>
      </p:sp>
      <p:sp>
        <p:nvSpPr>
          <p:cNvPr id="10" name="TextBox 9">
            <a:extLst>
              <a:ext uri="{FF2B5EF4-FFF2-40B4-BE49-F238E27FC236}">
                <a16:creationId xmlns:a16="http://schemas.microsoft.com/office/drawing/2014/main" id="{A6FC4B74-FC62-8C45-ECE7-5CA0F20A2975}"/>
              </a:ext>
            </a:extLst>
          </p:cNvPr>
          <p:cNvSpPr txBox="1"/>
          <p:nvPr/>
        </p:nvSpPr>
        <p:spPr>
          <a:xfrm>
            <a:off x="1219200" y="1447334"/>
            <a:ext cx="4572000" cy="369332"/>
          </a:xfrm>
          <a:prstGeom prst="rect">
            <a:avLst/>
          </a:prstGeom>
          <a:noFill/>
        </p:spPr>
        <p:txBody>
          <a:bodyPr wrap="square">
            <a:spAutoFit/>
          </a:bodyPr>
          <a:lstStyle/>
          <a:p>
            <a:pPr marL="0" indent="0" algn="l" fontAlgn="base">
              <a:buNone/>
            </a:pPr>
            <a:r>
              <a:rPr lang="en-US" b="1" i="0" dirty="0">
                <a:solidFill>
                  <a:srgbClr val="303336"/>
                </a:solidFill>
                <a:effectLst/>
                <a:latin typeface="Open Sans" panose="020B0606030504020204" pitchFamily="34" charset="0"/>
              </a:rPr>
              <a:t>Definition from Merriam-Webster</a:t>
            </a:r>
          </a:p>
        </p:txBody>
      </p:sp>
      <p:pic>
        <p:nvPicPr>
          <p:cNvPr id="8" name="Picture 7" descr="intelligence&#10;noun&#10;&#10;(1) the ability to learn or understand or to deal with new or trying situations.&#10;&#10;(2) the ability to apply knowledge to manipulate one's environment or to think abstractly as measured by objective criteria (such as tests)">
            <a:extLst>
              <a:ext uri="{FF2B5EF4-FFF2-40B4-BE49-F238E27FC236}">
                <a16:creationId xmlns:a16="http://schemas.microsoft.com/office/drawing/2014/main" id="{FC3200B7-C58D-5107-3512-3BA9A0266F72}"/>
              </a:ext>
            </a:extLst>
          </p:cNvPr>
          <p:cNvPicPr>
            <a:picLocks noChangeAspect="1"/>
          </p:cNvPicPr>
          <p:nvPr/>
        </p:nvPicPr>
        <p:blipFill>
          <a:blip r:embed="rId2"/>
          <a:stretch>
            <a:fillRect/>
          </a:stretch>
        </p:blipFill>
        <p:spPr>
          <a:xfrm>
            <a:off x="1295400" y="1942640"/>
            <a:ext cx="6553200" cy="4261826"/>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AF464993-6C69-1AE7-F69F-8CA71A71D8C3}"/>
              </a:ext>
              <a:ext uri="{C183D7F6-B498-43B3-948B-1728B52AA6E4}">
                <adec:decorative xmlns:adec="http://schemas.microsoft.com/office/drawing/2017/decorative" val="1"/>
              </a:ext>
            </a:extLst>
          </p:cNvPr>
          <p:cNvSpPr/>
          <p:nvPr/>
        </p:nvSpPr>
        <p:spPr>
          <a:xfrm>
            <a:off x="1485900" y="3276600"/>
            <a:ext cx="617220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102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The Goal of AI</a:t>
            </a:r>
          </a:p>
        </p:txBody>
      </p:sp>
      <p:graphicFrame>
        <p:nvGraphicFramePr>
          <p:cNvPr id="6" name="Content Placeholder 5" descr="think like a human, act like a human, think rationally, or act rationa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36749943"/>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581025" y="1397000"/>
            <a:ext cx="7981950" cy="1015663"/>
          </a:xfrm>
          <a:prstGeom prst="rect">
            <a:avLst/>
          </a:prstGeom>
          <a:noFill/>
        </p:spPr>
        <p:txBody>
          <a:bodyPr wrap="square">
            <a:spAutoFit/>
          </a:bodyPr>
          <a:lstStyle/>
          <a:p>
            <a:pPr algn="ctr"/>
            <a:r>
              <a:rPr lang="en-US" sz="2000" b="1" dirty="0"/>
              <a:t>“Have machines solve problems that are challenging for humans.”</a:t>
            </a:r>
            <a:endParaRPr lang="en-US" sz="2000" dirty="0"/>
          </a:p>
          <a:p>
            <a:pPr algn="ctr"/>
            <a:r>
              <a:rPr lang="en-US" sz="2000" dirty="0"/>
              <a:t>We call such a machine an</a:t>
            </a:r>
            <a:r>
              <a:rPr lang="en-US" sz="2000" b="1" dirty="0"/>
              <a:t> intelligent agent.</a:t>
            </a:r>
          </a:p>
          <a:p>
            <a:pPr algn="ctr"/>
            <a:r>
              <a:rPr lang="en-US" sz="2000" dirty="0"/>
              <a:t>			</a:t>
            </a:r>
            <a:endParaRPr lang="en-US" sz="2000" dirty="0">
              <a:solidFill>
                <a:schemeClr val="bg1">
                  <a:lumMod val="65000"/>
                </a:schemeClr>
              </a:solidFill>
            </a:endParaRPr>
          </a:p>
        </p:txBody>
      </p:sp>
      <p:grpSp>
        <p:nvGrpSpPr>
          <p:cNvPr id="16" name="Group 15">
            <a:extLst>
              <a:ext uri="{FF2B5EF4-FFF2-40B4-BE49-F238E27FC236}">
                <a16:creationId xmlns:a16="http://schemas.microsoft.com/office/drawing/2014/main" id="{00C2F1A9-34A7-1D31-1169-51AFB74AC531}"/>
              </a:ext>
            </a:extLst>
          </p:cNvPr>
          <p:cNvGrpSpPr/>
          <p:nvPr/>
        </p:nvGrpSpPr>
        <p:grpSpPr>
          <a:xfrm>
            <a:off x="628827" y="2347014"/>
            <a:ext cx="2197810" cy="2678673"/>
            <a:chOff x="628827" y="2347014"/>
            <a:chExt cx="2197810" cy="2678673"/>
          </a:xfrm>
        </p:grpSpPr>
        <p:sp>
          <p:nvSpPr>
            <p:cNvPr id="8" name="Freeform: Shape 7">
              <a:extLst>
                <a:ext uri="{FF2B5EF4-FFF2-40B4-BE49-F238E27FC236}">
                  <a16:creationId xmlns:a16="http://schemas.microsoft.com/office/drawing/2014/main" id="{6348F3CA-149F-6CFD-3498-20CECAA62EA2}"/>
                </a:ext>
              </a:extLst>
            </p:cNvPr>
            <p:cNvSpPr/>
            <p:nvPr/>
          </p:nvSpPr>
          <p:spPr>
            <a:xfrm>
              <a:off x="628827" y="2347014"/>
              <a:ext cx="1824182" cy="931994"/>
            </a:xfrm>
            <a:custGeom>
              <a:avLst/>
              <a:gdLst>
                <a:gd name="connsiteX0" fmla="*/ 0 w 1824182"/>
                <a:gd name="connsiteY0" fmla="*/ 93199 h 931994"/>
                <a:gd name="connsiteX1" fmla="*/ 93199 w 1824182"/>
                <a:gd name="connsiteY1" fmla="*/ 0 h 931994"/>
                <a:gd name="connsiteX2" fmla="*/ 1730983 w 1824182"/>
                <a:gd name="connsiteY2" fmla="*/ 0 h 931994"/>
                <a:gd name="connsiteX3" fmla="*/ 1824182 w 1824182"/>
                <a:gd name="connsiteY3" fmla="*/ 93199 h 931994"/>
                <a:gd name="connsiteX4" fmla="*/ 1824182 w 1824182"/>
                <a:gd name="connsiteY4" fmla="*/ 838795 h 931994"/>
                <a:gd name="connsiteX5" fmla="*/ 1730983 w 1824182"/>
                <a:gd name="connsiteY5" fmla="*/ 931994 h 931994"/>
                <a:gd name="connsiteX6" fmla="*/ 93199 w 1824182"/>
                <a:gd name="connsiteY6" fmla="*/ 931994 h 931994"/>
                <a:gd name="connsiteX7" fmla="*/ 0 w 1824182"/>
                <a:gd name="connsiteY7" fmla="*/ 838795 h 931994"/>
                <a:gd name="connsiteX8" fmla="*/ 0 w 1824182"/>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931994">
                  <a:moveTo>
                    <a:pt x="0" y="93199"/>
                  </a:moveTo>
                  <a:cubicBezTo>
                    <a:pt x="0" y="41727"/>
                    <a:pt x="41727" y="0"/>
                    <a:pt x="93199" y="0"/>
                  </a:cubicBezTo>
                  <a:lnTo>
                    <a:pt x="1730983" y="0"/>
                  </a:lnTo>
                  <a:cubicBezTo>
                    <a:pt x="1782455" y="0"/>
                    <a:pt x="1824182" y="41727"/>
                    <a:pt x="1824182" y="93199"/>
                  </a:cubicBezTo>
                  <a:lnTo>
                    <a:pt x="1824182" y="838795"/>
                  </a:lnTo>
                  <a:cubicBezTo>
                    <a:pt x="1824182" y="890267"/>
                    <a:pt x="1782455" y="931994"/>
                    <a:pt x="1730983"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0" tIns="142240" rIns="142240" bIns="386865"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t>Narrow AI</a:t>
              </a:r>
              <a:endParaRPr lang="en-US" sz="2000" kern="1200" dirty="0"/>
            </a:p>
          </p:txBody>
        </p:sp>
        <p:sp>
          <p:nvSpPr>
            <p:cNvPr id="9" name="Freeform: Shape 8">
              <a:extLst>
                <a:ext uri="{FF2B5EF4-FFF2-40B4-BE49-F238E27FC236}">
                  <a16:creationId xmlns:a16="http://schemas.microsoft.com/office/drawing/2014/main" id="{3CCB6166-4E89-4721-691A-32D5FA5157D4}"/>
                </a:ext>
              </a:extLst>
            </p:cNvPr>
            <p:cNvSpPr/>
            <p:nvPr/>
          </p:nvSpPr>
          <p:spPr>
            <a:xfrm>
              <a:off x="1002455"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An intelligent agent that can solve a specific problem. </a:t>
              </a:r>
              <a:br>
                <a:rPr lang="en-US" sz="1400" dirty="0"/>
              </a:br>
              <a:br>
                <a:rPr lang="en-US" sz="1400" dirty="0"/>
              </a:br>
              <a:r>
                <a:rPr lang="en-US" sz="1400" kern="1200" dirty="0"/>
                <a:t>E.g., drive a car or play chess.</a:t>
              </a:r>
            </a:p>
          </p:txBody>
        </p:sp>
      </p:grpSp>
      <p:grpSp>
        <p:nvGrpSpPr>
          <p:cNvPr id="17" name="Group 16">
            <a:extLst>
              <a:ext uri="{FF2B5EF4-FFF2-40B4-BE49-F238E27FC236}">
                <a16:creationId xmlns:a16="http://schemas.microsoft.com/office/drawing/2014/main" id="{AAD8371C-1238-A7CA-BB7F-9342422324DE}"/>
              </a:ext>
            </a:extLst>
          </p:cNvPr>
          <p:cNvGrpSpPr/>
          <p:nvPr/>
        </p:nvGrpSpPr>
        <p:grpSpPr>
          <a:xfrm>
            <a:off x="2729549" y="2347014"/>
            <a:ext cx="3027428" cy="2678673"/>
            <a:chOff x="2729549" y="2347014"/>
            <a:chExt cx="3027428" cy="2678673"/>
          </a:xfrm>
        </p:grpSpPr>
        <p:sp>
          <p:nvSpPr>
            <p:cNvPr id="10" name="Freeform: Shape 9">
              <a:extLst>
                <a:ext uri="{FF2B5EF4-FFF2-40B4-BE49-F238E27FC236}">
                  <a16:creationId xmlns:a16="http://schemas.microsoft.com/office/drawing/2014/main" id="{A5CB96B0-E6B1-BEEE-9A6B-94C84BDD3E3C}"/>
                </a:ext>
              </a:extLst>
            </p:cNvPr>
            <p:cNvSpPr/>
            <p:nvPr/>
          </p:nvSpPr>
          <p:spPr>
            <a:xfrm>
              <a:off x="2729549" y="2430595"/>
              <a:ext cx="586263" cy="454168"/>
            </a:xfrm>
            <a:custGeom>
              <a:avLst/>
              <a:gdLst>
                <a:gd name="connsiteX0" fmla="*/ 0 w 586263"/>
                <a:gd name="connsiteY0" fmla="*/ 90834 h 454168"/>
                <a:gd name="connsiteX1" fmla="*/ 359179 w 586263"/>
                <a:gd name="connsiteY1" fmla="*/ 90834 h 454168"/>
                <a:gd name="connsiteX2" fmla="*/ 359179 w 586263"/>
                <a:gd name="connsiteY2" fmla="*/ 0 h 454168"/>
                <a:gd name="connsiteX3" fmla="*/ 586263 w 586263"/>
                <a:gd name="connsiteY3" fmla="*/ 227084 h 454168"/>
                <a:gd name="connsiteX4" fmla="*/ 359179 w 586263"/>
                <a:gd name="connsiteY4" fmla="*/ 454168 h 454168"/>
                <a:gd name="connsiteX5" fmla="*/ 359179 w 586263"/>
                <a:gd name="connsiteY5" fmla="*/ 363334 h 454168"/>
                <a:gd name="connsiteX6" fmla="*/ 0 w 586263"/>
                <a:gd name="connsiteY6" fmla="*/ 363334 h 454168"/>
                <a:gd name="connsiteX7" fmla="*/ 0 w 586263"/>
                <a:gd name="connsiteY7" fmla="*/ 90834 h 4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263" h="454168">
                  <a:moveTo>
                    <a:pt x="0" y="90834"/>
                  </a:moveTo>
                  <a:lnTo>
                    <a:pt x="359179" y="90834"/>
                  </a:lnTo>
                  <a:lnTo>
                    <a:pt x="359179" y="0"/>
                  </a:lnTo>
                  <a:lnTo>
                    <a:pt x="586263" y="227084"/>
                  </a:lnTo>
                  <a:lnTo>
                    <a:pt x="359179" y="454168"/>
                  </a:lnTo>
                  <a:lnTo>
                    <a:pt x="359179" y="363334"/>
                  </a:lnTo>
                  <a:lnTo>
                    <a:pt x="0" y="363334"/>
                  </a:lnTo>
                  <a:lnTo>
                    <a:pt x="0" y="90834"/>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0" tIns="90834" rIns="136250" bIns="90834" numCol="1" spcCol="1270" anchor="ctr" anchorCtr="0">
              <a:noAutofit/>
            </a:bodyPr>
            <a:lstStyle/>
            <a:p>
              <a:pPr marL="0" lvl="0" indent="0" algn="ctr" defTabSz="666750">
                <a:lnSpc>
                  <a:spcPct val="90000"/>
                </a:lnSpc>
                <a:spcBef>
                  <a:spcPct val="0"/>
                </a:spcBef>
                <a:spcAft>
                  <a:spcPct val="35000"/>
                </a:spcAft>
                <a:buNone/>
              </a:pPr>
              <a:endParaRPr lang="en-US" sz="1500" kern="1200"/>
            </a:p>
          </p:txBody>
        </p:sp>
        <p:sp>
          <p:nvSpPr>
            <p:cNvPr id="11" name="Freeform: Shape 10">
              <a:extLst>
                <a:ext uri="{FF2B5EF4-FFF2-40B4-BE49-F238E27FC236}">
                  <a16:creationId xmlns:a16="http://schemas.microsoft.com/office/drawing/2014/main" id="{9718E5CA-3931-A07F-3FA7-59F926206C93}"/>
                </a:ext>
              </a:extLst>
            </p:cNvPr>
            <p:cNvSpPr/>
            <p:nvPr/>
          </p:nvSpPr>
          <p:spPr>
            <a:xfrm>
              <a:off x="3559168" y="2347014"/>
              <a:ext cx="1824182" cy="931994"/>
            </a:xfrm>
            <a:custGeom>
              <a:avLst/>
              <a:gdLst>
                <a:gd name="connsiteX0" fmla="*/ 0 w 1824182"/>
                <a:gd name="connsiteY0" fmla="*/ 93199 h 931994"/>
                <a:gd name="connsiteX1" fmla="*/ 93199 w 1824182"/>
                <a:gd name="connsiteY1" fmla="*/ 0 h 931994"/>
                <a:gd name="connsiteX2" fmla="*/ 1730983 w 1824182"/>
                <a:gd name="connsiteY2" fmla="*/ 0 h 931994"/>
                <a:gd name="connsiteX3" fmla="*/ 1824182 w 1824182"/>
                <a:gd name="connsiteY3" fmla="*/ 93199 h 931994"/>
                <a:gd name="connsiteX4" fmla="*/ 1824182 w 1824182"/>
                <a:gd name="connsiteY4" fmla="*/ 838795 h 931994"/>
                <a:gd name="connsiteX5" fmla="*/ 1730983 w 1824182"/>
                <a:gd name="connsiteY5" fmla="*/ 931994 h 931994"/>
                <a:gd name="connsiteX6" fmla="*/ 93199 w 1824182"/>
                <a:gd name="connsiteY6" fmla="*/ 931994 h 931994"/>
                <a:gd name="connsiteX7" fmla="*/ 0 w 1824182"/>
                <a:gd name="connsiteY7" fmla="*/ 838795 h 931994"/>
                <a:gd name="connsiteX8" fmla="*/ 0 w 1824182"/>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931994">
                  <a:moveTo>
                    <a:pt x="0" y="93199"/>
                  </a:moveTo>
                  <a:cubicBezTo>
                    <a:pt x="0" y="41727"/>
                    <a:pt x="41727" y="0"/>
                    <a:pt x="93199" y="0"/>
                  </a:cubicBezTo>
                  <a:lnTo>
                    <a:pt x="1730983" y="0"/>
                  </a:lnTo>
                  <a:cubicBezTo>
                    <a:pt x="1782455" y="0"/>
                    <a:pt x="1824182" y="41727"/>
                    <a:pt x="1824182" y="93199"/>
                  </a:cubicBezTo>
                  <a:lnTo>
                    <a:pt x="1824182" y="838795"/>
                  </a:lnTo>
                  <a:cubicBezTo>
                    <a:pt x="1824182" y="890267"/>
                    <a:pt x="1782455" y="931994"/>
                    <a:pt x="1730983"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113792" rIns="113792" bIns="371625" numCol="1" spcCol="1270" anchor="t" anchorCtr="0">
              <a:noAutofit/>
            </a:bodyPr>
            <a:lstStyle/>
            <a:p>
              <a:pPr marL="0" lvl="0" indent="0" algn="l" defTabSz="711200">
                <a:lnSpc>
                  <a:spcPct val="90000"/>
                </a:lnSpc>
                <a:spcBef>
                  <a:spcPct val="0"/>
                </a:spcBef>
                <a:spcAft>
                  <a:spcPct val="35000"/>
                </a:spcAft>
                <a:buNone/>
              </a:pPr>
              <a:r>
                <a:rPr lang="en-US" sz="1600" b="1" kern="1200" dirty="0"/>
                <a:t>Artificial General Intelligence (AGI)</a:t>
              </a:r>
              <a:endParaRPr lang="en-US" sz="1400" kern="1200" dirty="0"/>
            </a:p>
          </p:txBody>
        </p:sp>
        <p:sp>
          <p:nvSpPr>
            <p:cNvPr id="12" name="Freeform: Shape 11">
              <a:extLst>
                <a:ext uri="{FF2B5EF4-FFF2-40B4-BE49-F238E27FC236}">
                  <a16:creationId xmlns:a16="http://schemas.microsoft.com/office/drawing/2014/main" id="{A45E00BE-7750-52A7-7E40-D67D819FE037}"/>
                </a:ext>
              </a:extLst>
            </p:cNvPr>
            <p:cNvSpPr/>
            <p:nvPr/>
          </p:nvSpPr>
          <p:spPr>
            <a:xfrm>
              <a:off x="3932795"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which can understand or learn any intellectual task that human beings can. </a:t>
              </a:r>
              <a:r>
                <a:rPr lang="en-US" sz="1200" kern="1200" dirty="0">
                  <a:solidFill>
                    <a:schemeClr val="bg1">
                      <a:lumMod val="65000"/>
                    </a:schemeClr>
                  </a:solidFill>
                  <a:latin typeface="+mn-lt"/>
                  <a:ea typeface="+mn-ea"/>
                  <a:cs typeface="+mn-cs"/>
                </a:rPr>
                <a:t>[Wikipedia: AGI]</a:t>
              </a:r>
              <a:endParaRPr lang="en-US" sz="1400" kern="1200" dirty="0"/>
            </a:p>
          </p:txBody>
        </p:sp>
      </p:grpSp>
      <p:grpSp>
        <p:nvGrpSpPr>
          <p:cNvPr id="18" name="Group 17">
            <a:extLst>
              <a:ext uri="{FF2B5EF4-FFF2-40B4-BE49-F238E27FC236}">
                <a16:creationId xmlns:a16="http://schemas.microsoft.com/office/drawing/2014/main" id="{E158F116-2D69-3A98-8BF4-E0BA1F4D255A}"/>
              </a:ext>
            </a:extLst>
          </p:cNvPr>
          <p:cNvGrpSpPr/>
          <p:nvPr/>
        </p:nvGrpSpPr>
        <p:grpSpPr>
          <a:xfrm>
            <a:off x="5659890" y="2347014"/>
            <a:ext cx="3064112" cy="2678673"/>
            <a:chOff x="5659890" y="2347014"/>
            <a:chExt cx="3064112" cy="2678673"/>
          </a:xfrm>
        </p:grpSpPr>
        <p:sp>
          <p:nvSpPr>
            <p:cNvPr id="13" name="Freeform: Shape 12">
              <a:extLst>
                <a:ext uri="{FF2B5EF4-FFF2-40B4-BE49-F238E27FC236}">
                  <a16:creationId xmlns:a16="http://schemas.microsoft.com/office/drawing/2014/main" id="{9E128CCC-B9CD-F58A-D202-F84221806E63}"/>
                </a:ext>
              </a:extLst>
            </p:cNvPr>
            <p:cNvSpPr/>
            <p:nvPr/>
          </p:nvSpPr>
          <p:spPr>
            <a:xfrm>
              <a:off x="5659890" y="2430595"/>
              <a:ext cx="586263" cy="454168"/>
            </a:xfrm>
            <a:custGeom>
              <a:avLst/>
              <a:gdLst>
                <a:gd name="connsiteX0" fmla="*/ 0 w 586263"/>
                <a:gd name="connsiteY0" fmla="*/ 90834 h 454168"/>
                <a:gd name="connsiteX1" fmla="*/ 359179 w 586263"/>
                <a:gd name="connsiteY1" fmla="*/ 90834 h 454168"/>
                <a:gd name="connsiteX2" fmla="*/ 359179 w 586263"/>
                <a:gd name="connsiteY2" fmla="*/ 0 h 454168"/>
                <a:gd name="connsiteX3" fmla="*/ 586263 w 586263"/>
                <a:gd name="connsiteY3" fmla="*/ 227084 h 454168"/>
                <a:gd name="connsiteX4" fmla="*/ 359179 w 586263"/>
                <a:gd name="connsiteY4" fmla="*/ 454168 h 454168"/>
                <a:gd name="connsiteX5" fmla="*/ 359179 w 586263"/>
                <a:gd name="connsiteY5" fmla="*/ 363334 h 454168"/>
                <a:gd name="connsiteX6" fmla="*/ 0 w 586263"/>
                <a:gd name="connsiteY6" fmla="*/ 363334 h 454168"/>
                <a:gd name="connsiteX7" fmla="*/ 0 w 586263"/>
                <a:gd name="connsiteY7" fmla="*/ 90834 h 4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263" h="454168">
                  <a:moveTo>
                    <a:pt x="0" y="90834"/>
                  </a:moveTo>
                  <a:lnTo>
                    <a:pt x="359179" y="90834"/>
                  </a:lnTo>
                  <a:lnTo>
                    <a:pt x="359179" y="0"/>
                  </a:lnTo>
                  <a:lnTo>
                    <a:pt x="586263" y="227084"/>
                  </a:lnTo>
                  <a:lnTo>
                    <a:pt x="359179" y="454168"/>
                  </a:lnTo>
                  <a:lnTo>
                    <a:pt x="359179" y="363334"/>
                  </a:lnTo>
                  <a:lnTo>
                    <a:pt x="0" y="363334"/>
                  </a:lnTo>
                  <a:lnTo>
                    <a:pt x="0" y="90834"/>
                  </a:ln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0" tIns="90834" rIns="136250" bIns="90834" numCol="1" spcCol="1270" anchor="ctr" anchorCtr="0">
              <a:noAutofit/>
            </a:bodyPr>
            <a:lstStyle/>
            <a:p>
              <a:pPr marL="0" lvl="0" indent="0" algn="ctr" defTabSz="666750">
                <a:lnSpc>
                  <a:spcPct val="90000"/>
                </a:lnSpc>
                <a:spcBef>
                  <a:spcPct val="0"/>
                </a:spcBef>
                <a:spcAft>
                  <a:spcPct val="35000"/>
                </a:spcAft>
                <a:buNone/>
              </a:pPr>
              <a:endParaRPr lang="en-US" sz="1500" kern="1200"/>
            </a:p>
          </p:txBody>
        </p:sp>
        <p:sp>
          <p:nvSpPr>
            <p:cNvPr id="14" name="Freeform: Shape 13">
              <a:extLst>
                <a:ext uri="{FF2B5EF4-FFF2-40B4-BE49-F238E27FC236}">
                  <a16:creationId xmlns:a16="http://schemas.microsoft.com/office/drawing/2014/main" id="{2F9F7217-3140-FC99-D821-368825E3A7C3}"/>
                </a:ext>
              </a:extLst>
            </p:cNvPr>
            <p:cNvSpPr/>
            <p:nvPr/>
          </p:nvSpPr>
          <p:spPr>
            <a:xfrm>
              <a:off x="6489508" y="2347014"/>
              <a:ext cx="1897551" cy="931994"/>
            </a:xfrm>
            <a:custGeom>
              <a:avLst/>
              <a:gdLst>
                <a:gd name="connsiteX0" fmla="*/ 0 w 1897551"/>
                <a:gd name="connsiteY0" fmla="*/ 93199 h 931994"/>
                <a:gd name="connsiteX1" fmla="*/ 93199 w 1897551"/>
                <a:gd name="connsiteY1" fmla="*/ 0 h 931994"/>
                <a:gd name="connsiteX2" fmla="*/ 1804352 w 1897551"/>
                <a:gd name="connsiteY2" fmla="*/ 0 h 931994"/>
                <a:gd name="connsiteX3" fmla="*/ 1897551 w 1897551"/>
                <a:gd name="connsiteY3" fmla="*/ 93199 h 931994"/>
                <a:gd name="connsiteX4" fmla="*/ 1897551 w 1897551"/>
                <a:gd name="connsiteY4" fmla="*/ 838795 h 931994"/>
                <a:gd name="connsiteX5" fmla="*/ 1804352 w 1897551"/>
                <a:gd name="connsiteY5" fmla="*/ 931994 h 931994"/>
                <a:gd name="connsiteX6" fmla="*/ 93199 w 1897551"/>
                <a:gd name="connsiteY6" fmla="*/ 931994 h 931994"/>
                <a:gd name="connsiteX7" fmla="*/ 0 w 1897551"/>
                <a:gd name="connsiteY7" fmla="*/ 838795 h 931994"/>
                <a:gd name="connsiteX8" fmla="*/ 0 w 1897551"/>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7551" h="931994">
                  <a:moveTo>
                    <a:pt x="0" y="93199"/>
                  </a:moveTo>
                  <a:cubicBezTo>
                    <a:pt x="0" y="41727"/>
                    <a:pt x="41727" y="0"/>
                    <a:pt x="93199" y="0"/>
                  </a:cubicBezTo>
                  <a:lnTo>
                    <a:pt x="1804352" y="0"/>
                  </a:lnTo>
                  <a:cubicBezTo>
                    <a:pt x="1855824" y="0"/>
                    <a:pt x="1897551" y="41727"/>
                    <a:pt x="1897551" y="93199"/>
                  </a:cubicBezTo>
                  <a:lnTo>
                    <a:pt x="1897551" y="838795"/>
                  </a:lnTo>
                  <a:cubicBezTo>
                    <a:pt x="1897551" y="890267"/>
                    <a:pt x="1855824" y="931994"/>
                    <a:pt x="1804352"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8016" tIns="128016" rIns="128016" bIns="379245" numCol="1" spcCol="1270" anchor="t" anchorCtr="0">
              <a:noAutofit/>
            </a:bodyPr>
            <a:lstStyle/>
            <a:p>
              <a:pPr marL="0" lvl="0" indent="0" algn="l" defTabSz="800100">
                <a:lnSpc>
                  <a:spcPct val="90000"/>
                </a:lnSpc>
                <a:spcBef>
                  <a:spcPct val="0"/>
                </a:spcBef>
                <a:spcAft>
                  <a:spcPct val="35000"/>
                </a:spcAft>
                <a:buNone/>
              </a:pPr>
              <a:r>
                <a:rPr lang="en-US" sz="1800" b="1" kern="1200" dirty="0"/>
                <a:t>Artificial Superintelligence</a:t>
              </a:r>
            </a:p>
          </p:txBody>
        </p:sp>
        <p:sp>
          <p:nvSpPr>
            <p:cNvPr id="15" name="Freeform: Shape 14">
              <a:extLst>
                <a:ext uri="{FF2B5EF4-FFF2-40B4-BE49-F238E27FC236}">
                  <a16:creationId xmlns:a16="http://schemas.microsoft.com/office/drawing/2014/main" id="{288709BC-C908-1338-738C-C993B5830966}"/>
                </a:ext>
              </a:extLst>
            </p:cNvPr>
            <p:cNvSpPr/>
            <p:nvPr/>
          </p:nvSpPr>
          <p:spPr>
            <a:xfrm>
              <a:off x="6899820"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possessing intelligence surpassing that of the brightest and most gifted human minds. </a:t>
              </a:r>
              <a:r>
                <a:rPr lang="en-US" sz="1200" kern="1200" dirty="0">
                  <a:solidFill>
                    <a:schemeClr val="bg1">
                      <a:lumMod val="65000"/>
                    </a:schemeClr>
                  </a:solidFill>
                  <a:latin typeface="+mn-lt"/>
                  <a:ea typeface="+mn-ea"/>
                  <a:cs typeface="+mn-cs"/>
                </a:rPr>
                <a:t>[Wikipedia: Superintelligence]</a:t>
              </a:r>
              <a:endParaRPr lang="en-US" sz="1400" kern="1200" dirty="0"/>
            </a:p>
          </p:txBody>
        </p:sp>
      </p:grpSp>
      <p:sp>
        <p:nvSpPr>
          <p:cNvPr id="4" name="TextBox 3">
            <a:extLst>
              <a:ext uri="{FF2B5EF4-FFF2-40B4-BE49-F238E27FC236}">
                <a16:creationId xmlns:a16="http://schemas.microsoft.com/office/drawing/2014/main" id="{96992D9C-939E-4C5F-3DE2-66B465C4813A}"/>
              </a:ext>
            </a:extLst>
          </p:cNvPr>
          <p:cNvSpPr txBox="1"/>
          <p:nvPr/>
        </p:nvSpPr>
        <p:spPr>
          <a:xfrm>
            <a:off x="838200" y="5080943"/>
            <a:ext cx="7981950" cy="400110"/>
          </a:xfrm>
          <a:prstGeom prst="rect">
            <a:avLst/>
          </a:prstGeom>
          <a:noFill/>
        </p:spPr>
        <p:txBody>
          <a:bodyPr wrap="square">
            <a:spAutoFit/>
          </a:bodyPr>
          <a:lstStyle/>
          <a:p>
            <a:r>
              <a:rPr lang="en-US" sz="2000" b="1" dirty="0"/>
              <a:t>How can we achieve this? Create an agent that can:</a:t>
            </a:r>
            <a:r>
              <a:rPr lang="en-US" sz="2000" dirty="0"/>
              <a:t>	</a:t>
            </a:r>
            <a:endParaRPr lang="en-US" sz="2000" dirty="0">
              <a:solidFill>
                <a:schemeClr val="bg1">
                  <a:lumMod val="65000"/>
                </a:schemeClr>
              </a:solidFill>
            </a:endParaRPr>
          </a:p>
        </p:txBody>
      </p:sp>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8880A51-300C-8F5D-4170-28BB816DFE84}"/>
                  </a:ext>
                </a:extLst>
              </p14:cNvPr>
              <p14:cNvContentPartPr/>
              <p14:nvPr/>
            </p14:nvContentPartPr>
            <p14:xfrm>
              <a:off x="9931085" y="3394643"/>
              <a:ext cx="360" cy="360"/>
            </p14:xfrm>
          </p:contentPart>
        </mc:Choice>
        <mc:Fallback xmlns="">
          <p:pic>
            <p:nvPicPr>
              <p:cNvPr id="5" name="Ink 4">
                <a:extLst>
                  <a:ext uri="{FF2B5EF4-FFF2-40B4-BE49-F238E27FC236}">
                    <a16:creationId xmlns:a16="http://schemas.microsoft.com/office/drawing/2014/main" id="{28880A51-300C-8F5D-4170-28BB816DFE84}"/>
                  </a:ext>
                </a:extLst>
              </p:cNvPr>
              <p:cNvPicPr/>
              <p:nvPr/>
            </p:nvPicPr>
            <p:blipFill>
              <a:blip r:embed="rId14"/>
              <a:stretch>
                <a:fillRect/>
              </a:stretch>
            </p:blipFill>
            <p:spPr>
              <a:xfrm>
                <a:off x="9922445" y="3386003"/>
                <a:ext cx="18000" cy="18000"/>
              </a:xfrm>
              <a:prstGeom prst="rect">
                <a:avLst/>
              </a:prstGeom>
            </p:spPr>
          </p:pic>
        </mc:Fallback>
      </mc:AlternateContent>
    </p:spTree>
    <p:extLst>
      <p:ext uri="{BB962C8B-B14F-4D97-AF65-F5344CB8AC3E}">
        <p14:creationId xmlns:p14="http://schemas.microsoft.com/office/powerpoint/2010/main" val="22616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FE6E0-2499-4899-AEE4-A9B64443C289}"/>
              </a:ext>
            </a:extLst>
          </p:cNvPr>
          <p:cNvSpPr txBox="1">
            <a:spLocks noGrp="1"/>
          </p:cNvSpPr>
          <p:nvPr>
            <p:ph type="title"/>
          </p:nvPr>
        </p:nvSpPr>
        <p:spPr>
          <a:xfrm>
            <a:off x="1524000" y="5788781"/>
            <a:ext cx="3306739"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Cognitive Sciences</a:t>
            </a:r>
          </a:p>
        </p:txBody>
      </p:sp>
      <p:graphicFrame>
        <p:nvGraphicFramePr>
          <p:cNvPr id="2" name="Content Placeholder 1">
            <a:extLst>
              <a:ext uri="{FF2B5EF4-FFF2-40B4-BE49-F238E27FC236}">
                <a16:creationId xmlns:a16="http://schemas.microsoft.com/office/drawing/2014/main" id="{3E5A5EF0-9CC7-4975-85A5-A6A3BDCF1401}"/>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770344853"/>
              </p:ext>
            </p:extLst>
          </p:nvPr>
        </p:nvGraphicFramePr>
        <p:xfrm>
          <a:off x="628650" y="1825627"/>
          <a:ext cx="539115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a:extLst>
              <a:ext uri="{FF2B5EF4-FFF2-40B4-BE49-F238E27FC236}">
                <a16:creationId xmlns:a16="http://schemas.microsoft.com/office/drawing/2014/main" id="{4894A1DB-6F51-A0EA-F97D-41524E2C0977}"/>
              </a:ext>
              <a:ext uri="{C183D7F6-B498-43B3-948B-1728B52AA6E4}">
                <adec:decorative xmlns:adec="http://schemas.microsoft.com/office/drawing/2017/decorative" val="1"/>
              </a:ext>
            </a:extLst>
          </p:cNvPr>
          <p:cNvSpPr/>
          <p:nvPr/>
        </p:nvSpPr>
        <p:spPr>
          <a:xfrm rot="16200000">
            <a:off x="3124203" y="2893181"/>
            <a:ext cx="400050" cy="53911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0825541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itle 2">
            <a:extLst>
              <a:ext uri="{FF2B5EF4-FFF2-40B4-BE49-F238E27FC236}">
                <a16:creationId xmlns:a16="http://schemas.microsoft.com/office/drawing/2014/main" id="{47E42546-2015-E5D3-5084-2514F21533FF}"/>
              </a:ext>
            </a:extLst>
          </p:cNvPr>
          <p:cNvSpPr txBox="1">
            <a:spLocks/>
          </p:cNvSpPr>
          <p:nvPr/>
        </p:nvSpPr>
        <p:spPr>
          <a:xfrm>
            <a:off x="6592026" y="5562600"/>
            <a:ext cx="2055947" cy="107721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defRPr/>
            </a:pPr>
            <a:r>
              <a:rPr lang="en-US" sz="3200" b="1" dirty="0">
                <a:latin typeface="+mn-lt"/>
                <a:ea typeface="+mn-ea"/>
                <a:cs typeface="+mn-cs"/>
              </a:rPr>
              <a:t>Moral </a:t>
            </a:r>
            <a:br>
              <a:rPr lang="en-US" sz="3200" b="1" dirty="0">
                <a:latin typeface="+mn-lt"/>
                <a:ea typeface="+mn-ea"/>
                <a:cs typeface="+mn-cs"/>
              </a:rPr>
            </a:br>
            <a:r>
              <a:rPr lang="en-US" sz="3200" b="1" dirty="0">
                <a:latin typeface="+mn-lt"/>
                <a:ea typeface="+mn-ea"/>
                <a:cs typeface="+mn-cs"/>
              </a:rPr>
              <a:t>Philosophy</a:t>
            </a:r>
          </a:p>
        </p:txBody>
      </p:sp>
      <p:grpSp>
        <p:nvGrpSpPr>
          <p:cNvPr id="14" name="Group 13">
            <a:extLst>
              <a:ext uri="{FF2B5EF4-FFF2-40B4-BE49-F238E27FC236}">
                <a16:creationId xmlns:a16="http://schemas.microsoft.com/office/drawing/2014/main" id="{23C9FECE-A846-6BB7-C79A-433AC982FB35}"/>
              </a:ext>
            </a:extLst>
          </p:cNvPr>
          <p:cNvGrpSpPr/>
          <p:nvPr/>
        </p:nvGrpSpPr>
        <p:grpSpPr>
          <a:xfrm>
            <a:off x="6324600" y="1825627"/>
            <a:ext cx="2402978" cy="3386690"/>
            <a:chOff x="6324600" y="1825627"/>
            <a:chExt cx="2402978" cy="3386690"/>
          </a:xfrm>
        </p:grpSpPr>
        <p:grpSp>
          <p:nvGrpSpPr>
            <p:cNvPr id="7" name="Group 6">
              <a:extLst>
                <a:ext uri="{FF2B5EF4-FFF2-40B4-BE49-F238E27FC236}">
                  <a16:creationId xmlns:a16="http://schemas.microsoft.com/office/drawing/2014/main" id="{8D30211F-BFEA-413F-8D2C-1D0EBC42E3FA}"/>
                </a:ext>
              </a:extLst>
            </p:cNvPr>
            <p:cNvGrpSpPr/>
            <p:nvPr/>
          </p:nvGrpSpPr>
          <p:grpSpPr>
            <a:xfrm>
              <a:off x="6324600" y="1825627"/>
              <a:ext cx="2402978" cy="858030"/>
              <a:chOff x="5481256" y="22742"/>
              <a:chExt cx="2402978" cy="858030"/>
            </a:xfrm>
            <a:solidFill>
              <a:schemeClr val="accent2"/>
            </a:solidFill>
          </p:grpSpPr>
          <p:sp>
            <p:nvSpPr>
              <p:cNvPr id="11" name="Rectangle 10">
                <a:extLst>
                  <a:ext uri="{FF2B5EF4-FFF2-40B4-BE49-F238E27FC236}">
                    <a16:creationId xmlns:a16="http://schemas.microsoft.com/office/drawing/2014/main" id="{D041AFE9-B8F6-86D7-C5BD-C702F0CEE91D}"/>
                  </a:ext>
                </a:extLst>
              </p:cNvPr>
              <p:cNvSpPr/>
              <p:nvPr/>
            </p:nvSpPr>
            <p:spPr>
              <a:xfrm>
                <a:off x="5481256" y="22742"/>
                <a:ext cx="2402978" cy="858030"/>
              </a:xfrm>
              <a:prstGeom prst="rect">
                <a:avLst/>
              </a:prstGeom>
              <a:grpFill/>
              <a:ln>
                <a:noFill/>
              </a:ln>
            </p:spPr>
            <p:style>
              <a:lnRef idx="2">
                <a:schemeClr val="accent5">
                  <a:hueOff val="-12162821"/>
                  <a:satOff val="-296"/>
                  <a:lumOff val="-10393"/>
                  <a:alphaOff val="0"/>
                </a:schemeClr>
              </a:lnRef>
              <a:fillRef idx="1">
                <a:schemeClr val="accent5">
                  <a:hueOff val="-12162821"/>
                  <a:satOff val="-296"/>
                  <a:lumOff val="-10393"/>
                  <a:alphaOff val="0"/>
                </a:schemeClr>
              </a:fillRef>
              <a:effectRef idx="0">
                <a:schemeClr val="accent5">
                  <a:hueOff val="-12162821"/>
                  <a:satOff val="-296"/>
                  <a:lumOff val="-10393"/>
                  <a:alphaOff val="0"/>
                </a:schemeClr>
              </a:effectRef>
              <a:fontRef idx="minor">
                <a:schemeClr val="lt1"/>
              </a:fontRef>
            </p:style>
            <p:txBody>
              <a:bodyPr/>
              <a:lstStyle/>
              <a:p>
                <a:endParaRPr lang="en-US"/>
              </a:p>
            </p:txBody>
          </p:sp>
          <p:sp>
            <p:nvSpPr>
              <p:cNvPr id="12" name="TextBox 11">
                <a:extLst>
                  <a:ext uri="{FF2B5EF4-FFF2-40B4-BE49-F238E27FC236}">
                    <a16:creationId xmlns:a16="http://schemas.microsoft.com/office/drawing/2014/main" id="{950D21E8-C187-E89C-26DA-20FA2E9C8F5F}"/>
                  </a:ext>
                </a:extLst>
              </p:cNvPr>
              <p:cNvSpPr txBox="1"/>
              <p:nvPr/>
            </p:nvSpPr>
            <p:spPr>
              <a:xfrm>
                <a:off x="5481256" y="22742"/>
                <a:ext cx="2402978" cy="85803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p:txBody>
          </p:sp>
        </p:grpSp>
        <p:grpSp>
          <p:nvGrpSpPr>
            <p:cNvPr id="8" name="Group 7">
              <a:extLst>
                <a:ext uri="{FF2B5EF4-FFF2-40B4-BE49-F238E27FC236}">
                  <a16:creationId xmlns:a16="http://schemas.microsoft.com/office/drawing/2014/main" id="{537CE197-62B7-A6A2-BEA6-11650555F463}"/>
                </a:ext>
              </a:extLst>
            </p:cNvPr>
            <p:cNvGrpSpPr/>
            <p:nvPr/>
          </p:nvGrpSpPr>
          <p:grpSpPr>
            <a:xfrm>
              <a:off x="6324600" y="2683658"/>
              <a:ext cx="2402978" cy="2528659"/>
              <a:chOff x="5481256" y="880773"/>
              <a:chExt cx="2402978" cy="2528659"/>
            </a:xfrm>
            <a:solidFill>
              <a:schemeClr val="accent2">
                <a:lumMod val="20000"/>
                <a:lumOff val="80000"/>
              </a:schemeClr>
            </a:solidFill>
          </p:grpSpPr>
          <p:sp>
            <p:nvSpPr>
              <p:cNvPr id="9" name="Rectangle 8">
                <a:extLst>
                  <a:ext uri="{FF2B5EF4-FFF2-40B4-BE49-F238E27FC236}">
                    <a16:creationId xmlns:a16="http://schemas.microsoft.com/office/drawing/2014/main" id="{086D4D65-C08E-1F8B-BBB1-D00ED7F5F4F5}"/>
                  </a:ext>
                </a:extLst>
              </p:cNvPr>
              <p:cNvSpPr/>
              <p:nvPr/>
            </p:nvSpPr>
            <p:spPr>
              <a:xfrm>
                <a:off x="5481256" y="880773"/>
                <a:ext cx="2402978" cy="2528659"/>
              </a:xfrm>
              <a:prstGeom prst="rect">
                <a:avLst/>
              </a:prstGeom>
              <a:grpFill/>
              <a:ln>
                <a:noFill/>
              </a:ln>
            </p:spPr>
            <p:style>
              <a:lnRef idx="2">
                <a:schemeClr val="accent5">
                  <a:tint val="40000"/>
                  <a:alpha val="90000"/>
                  <a:hueOff val="-11954114"/>
                  <a:satOff val="-12022"/>
                  <a:lumOff val="-1949"/>
                  <a:alphaOff val="0"/>
                </a:schemeClr>
              </a:lnRef>
              <a:fillRef idx="1">
                <a:schemeClr val="accent5">
                  <a:tint val="40000"/>
                  <a:alpha val="90000"/>
                  <a:hueOff val="-11954114"/>
                  <a:satOff val="-12022"/>
                  <a:lumOff val="-1949"/>
                  <a:alphaOff val="0"/>
                </a:schemeClr>
              </a:fillRef>
              <a:effectRef idx="0">
                <a:schemeClr val="accent5">
                  <a:tint val="40000"/>
                  <a:alpha val="90000"/>
                  <a:hueOff val="-11954114"/>
                  <a:satOff val="-12022"/>
                  <a:lumOff val="-1949"/>
                  <a:alphaOff val="0"/>
                </a:schemeClr>
              </a:effectRef>
              <a:fontRef idx="minor">
                <a:schemeClr val="dk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4973D866-48F3-D086-16B3-0982DD2628E5}"/>
                  </a:ext>
                </a:extLst>
              </p:cNvPr>
              <p:cNvSpPr txBox="1"/>
              <p:nvPr/>
            </p:nvSpPr>
            <p:spPr>
              <a:xfrm>
                <a:off x="5481256" y="880773"/>
                <a:ext cx="2402978" cy="2528659"/>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kern="1200" dirty="0"/>
                  <a:t>How can we tell?</a:t>
                </a:r>
                <a:endParaRPr lang="en-US" sz="1700" dirty="0"/>
              </a:p>
              <a:p>
                <a:pPr marL="171450" lvl="1" indent="-171450" algn="l" defTabSz="755650">
                  <a:lnSpc>
                    <a:spcPct val="90000"/>
                  </a:lnSpc>
                  <a:spcBef>
                    <a:spcPct val="0"/>
                  </a:spcBef>
                  <a:spcAft>
                    <a:spcPct val="15000"/>
                  </a:spcAft>
                  <a:buChar char="•"/>
                </a:pPr>
                <a:r>
                  <a:rPr lang="en-US" sz="1700" kern="1200" dirty="0"/>
                  <a:t>What do we do then?</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p:txBody>
          </p:sp>
        </p:grpSp>
      </p:grpSp>
      <p:sp>
        <p:nvSpPr>
          <p:cNvPr id="13" name="Arrow: Down 12">
            <a:extLst>
              <a:ext uri="{FF2B5EF4-FFF2-40B4-BE49-F238E27FC236}">
                <a16:creationId xmlns:a16="http://schemas.microsoft.com/office/drawing/2014/main" id="{C3B63EDF-41D8-C167-8111-990D74E4E8B8}"/>
              </a:ext>
            </a:extLst>
          </p:cNvPr>
          <p:cNvSpPr/>
          <p:nvPr/>
        </p:nvSpPr>
        <p:spPr>
          <a:xfrm>
            <a:off x="7239000" y="4648200"/>
            <a:ext cx="609600"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1999A5-A9F1-D8DC-079A-32F097EB75B4}"/>
              </a:ext>
              <a:ext uri="{C183D7F6-B498-43B3-948B-1728B52AA6E4}">
                <adec:decorative xmlns:adec="http://schemas.microsoft.com/office/drawing/2017/decorative" val="1"/>
              </a:ext>
            </a:extLst>
          </p:cNvPr>
          <p:cNvSpPr txBox="1">
            <a:spLocks noGrp="1"/>
          </p:cNvSpPr>
          <p:nvPr>
            <p:ph type="title"/>
          </p:nvPr>
        </p:nvSpPr>
        <p:spPr>
          <a:xfrm>
            <a:off x="7290292" y="3230039"/>
            <a:ext cx="1828800"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Alan Turing (1950) </a:t>
            </a:r>
            <a:r>
              <a:rPr lang="en-US" sz="1400" dirty="0">
                <a:latin typeface="+mn-lt"/>
                <a:ea typeface="+mn-ea"/>
                <a:cs typeface="+mn-cs"/>
              </a:rPr>
              <a:t>“</a:t>
            </a:r>
            <a:r>
              <a:rPr kumimoji="0" lang="en-US" sz="1400" b="0" u="none" strike="noStrike" kern="1200" cap="none" spc="0" normalizeH="0" baseline="0" noProof="0" dirty="0">
                <a:ln>
                  <a:noFill/>
                </a:ln>
                <a:solidFill>
                  <a:schemeClr val="tx1"/>
                </a:solidFill>
                <a:effectLst/>
                <a:uLnTx/>
                <a:uFillTx/>
                <a:latin typeface="+mn-lt"/>
                <a:ea typeface="+mn-ea"/>
                <a:cs typeface="+mn-cs"/>
              </a:rPr>
              <a:t>Computing machinery and intelligence”</a:t>
            </a:r>
          </a:p>
        </p:txBody>
      </p:sp>
      <p:sp>
        <p:nvSpPr>
          <p:cNvPr id="8195" name="Rectangle 3"/>
          <p:cNvSpPr>
            <a:spLocks noGrp="1" noChangeArrowheads="1"/>
          </p:cNvSpPr>
          <p:nvPr>
            <p:ph idx="1"/>
          </p:nvPr>
        </p:nvSpPr>
        <p:spPr>
          <a:xfrm>
            <a:off x="628650" y="1447800"/>
            <a:ext cx="6762750" cy="5029200"/>
          </a:xfrm>
        </p:spPr>
        <p:txBody>
          <a:bodyPr>
            <a:noAutofit/>
          </a:bodyPr>
          <a:lstStyle/>
          <a:p>
            <a:r>
              <a:rPr lang="en-US" sz="1600" dirty="0"/>
              <a:t>Alan Turing rejects the question “Can machines think?”</a:t>
            </a:r>
          </a:p>
          <a:p>
            <a:r>
              <a:rPr lang="en-US" sz="1600" dirty="0"/>
              <a:t>The Turing Test tries to define what acting like a human means.</a:t>
            </a:r>
            <a:br>
              <a:rPr lang="en-US" sz="1600" dirty="0"/>
            </a:br>
            <a:endParaRPr lang="en-US" sz="1600" dirty="0"/>
          </a:p>
          <a:p>
            <a:endParaRPr lang="en-US" sz="1600" dirty="0"/>
          </a:p>
          <a:p>
            <a:pPr marL="0" indent="0">
              <a:buNone/>
            </a:pPr>
            <a:br>
              <a:rPr lang="en-US" sz="1600" dirty="0"/>
            </a:br>
            <a:endParaRPr lang="en-US" sz="1600" dirty="0"/>
          </a:p>
          <a:p>
            <a:endParaRPr lang="en-US" sz="1600" dirty="0"/>
          </a:p>
          <a:p>
            <a:pPr marL="0" indent="0">
              <a:buNone/>
            </a:pPr>
            <a:endParaRPr lang="en-US" sz="1600" dirty="0"/>
          </a:p>
          <a:p>
            <a:r>
              <a:rPr lang="en-US" sz="1600" dirty="0"/>
              <a:t>What capabilities would a computer need to have to pass the Turing Test? These are still the core AI areas.</a:t>
            </a:r>
          </a:p>
          <a:p>
            <a:pPr lvl="1"/>
            <a:r>
              <a:rPr lang="en-US" sz="1400" dirty="0"/>
              <a:t>Natural language processing</a:t>
            </a:r>
          </a:p>
          <a:p>
            <a:pPr lvl="1"/>
            <a:r>
              <a:rPr lang="en-US" sz="1400" dirty="0"/>
              <a:t>Knowledge representation</a:t>
            </a:r>
          </a:p>
          <a:p>
            <a:pPr lvl="1"/>
            <a:r>
              <a:rPr lang="en-US" sz="1400" dirty="0"/>
              <a:t>Automated reasoning</a:t>
            </a:r>
          </a:p>
          <a:p>
            <a:pPr lvl="1"/>
            <a:r>
              <a:rPr lang="en-US" sz="1400" dirty="0"/>
              <a:t>Machine learning</a:t>
            </a:r>
            <a:endParaRPr lang="en-US" sz="1600" dirty="0"/>
          </a:p>
          <a:p>
            <a:r>
              <a:rPr lang="en-US" sz="1600" dirty="0"/>
              <a:t>Turing predicted that by the year 2000, machines would be able to fool 30% of human judges for five minutes. </a:t>
            </a:r>
            <a:br>
              <a:rPr lang="en-US" sz="1600" dirty="0"/>
            </a:br>
            <a:r>
              <a:rPr lang="en-US" sz="1600" dirty="0"/>
              <a:t>ChatGPT (2023) is probably doing a least that!</a:t>
            </a:r>
          </a:p>
        </p:txBody>
      </p:sp>
      <p:pic>
        <p:nvPicPr>
          <p:cNvPr id="8196" name="Picture 4" descr="A diagram of the setup of the Turing test with the human interrogator trying to establish if she is communicating with a human or an AI system."/>
          <p:cNvPicPr>
            <a:picLocks noChangeAspect="1" noChangeArrowheads="1"/>
          </p:cNvPicPr>
          <p:nvPr/>
        </p:nvPicPr>
        <p:blipFill>
          <a:blip r:embed="rId3" cstate="print"/>
          <a:srcRect/>
          <a:stretch>
            <a:fillRect/>
          </a:stretch>
        </p:blipFill>
        <p:spPr bwMode="auto">
          <a:xfrm>
            <a:off x="1524000" y="2209800"/>
            <a:ext cx="4579176" cy="1587153"/>
          </a:xfrm>
          <a:prstGeom prst="rect">
            <a:avLst/>
          </a:prstGeom>
          <a:noFill/>
          <a:ln w="9525">
            <a:noFill/>
            <a:miter lim="800000"/>
            <a:headEnd/>
            <a:tailEnd/>
          </a:ln>
        </p:spPr>
      </p:pic>
      <p:pic>
        <p:nvPicPr>
          <p:cNvPr id="10245" name="Picture 3">
            <a:extLst>
              <a:ext uri="{C183D7F6-B498-43B3-948B-1728B52AA6E4}">
                <adec:decorative xmlns:adec="http://schemas.microsoft.com/office/drawing/2017/decorative" val="1"/>
              </a:ext>
            </a:extLst>
          </p:cNvPr>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0282742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3E644102-1A7B-D610-56FB-B4611241010D}"/>
              </a:ext>
              <a:ext uri="{C183D7F6-B498-43B3-948B-1728B52AA6E4}">
                <adec:decorative xmlns:adec="http://schemas.microsoft.com/office/drawing/2017/decorative" val="1"/>
              </a:ext>
            </a:extLst>
          </p:cNvPr>
          <p:cNvSpPr txBox="1"/>
          <p:nvPr/>
        </p:nvSpPr>
        <p:spPr>
          <a:xfrm>
            <a:off x="1138101" y="3060761"/>
            <a:ext cx="1631224" cy="646331"/>
          </a:xfrm>
          <a:prstGeom prst="rect">
            <a:avLst/>
          </a:prstGeom>
          <a:noFill/>
        </p:spPr>
        <p:txBody>
          <a:bodyPr wrap="square" rtlCol="0">
            <a:spAutoFit/>
          </a:bodyPr>
          <a:lstStyle/>
          <a:p>
            <a:pPr algn="ctr"/>
            <a:r>
              <a:rPr lang="en-US" sz="1200" dirty="0"/>
              <a:t>Needs to decide if she talks to a human or an AI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605863" cy="5257800"/>
          </a:xfrm>
        </p:spPr>
        <p:txBody>
          <a:bodyPr>
            <a:normAutofit fontScale="70000" lnSpcReduction="2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dirty="0"/>
              <a:t>A lot depends on expectations.</a:t>
            </a:r>
          </a:p>
          <a:p>
            <a:pPr lvl="2">
              <a:buFont typeface="Arial" pitchFamily="34" charset="0"/>
              <a:buChar char="•"/>
            </a:pPr>
            <a:r>
              <a:rPr lang="en-US" dirty="0"/>
              <a:t>Anthropomorphic fallacy: humans tend to humanize things.</a:t>
            </a:r>
          </a:p>
          <a:p>
            <a:pPr lvl="1"/>
            <a:r>
              <a:rPr lang="en-US" dirty="0"/>
              <a:t>Imitate intelligence without intelligence. E.g., the early chatbots ELIZA (1964) simulates a conversation using pattern matching.</a:t>
            </a:r>
          </a:p>
          <a:p>
            <a:pPr marL="0" indent="0">
              <a:buNone/>
            </a:pPr>
            <a:endParaRPr lang="en-US" sz="2400" dirty="0"/>
          </a:p>
          <a:p>
            <a:pPr marL="0" indent="0">
              <a:buNone/>
            </a:pPr>
            <a:r>
              <a:rPr lang="en-US" sz="2400" dirty="0"/>
              <a:t>Is passing the Turing test a good scientific goal?</a:t>
            </a:r>
          </a:p>
          <a:p>
            <a:pPr lvl="1"/>
            <a:r>
              <a:rPr lang="en-US" dirty="0"/>
              <a:t>Engineering perspective: Imitating a human is not a good way to solve practical problems.</a:t>
            </a:r>
          </a:p>
          <a:p>
            <a:pPr lvl="1"/>
            <a:r>
              <a:rPr lang="en-US" dirty="0"/>
              <a:t>We can create useful intelligent agents without trying to imitate humans.</a:t>
            </a:r>
          </a:p>
        </p:txBody>
      </p:sp>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 uri="{C183D7F6-B498-43B3-948B-1728B52AA6E4}">
                <adec:decorative xmlns:adec="http://schemas.microsoft.com/office/drawing/2017/decorative" val="1"/>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 uri="{C183D7F6-B498-43B3-948B-1728B52AA6E4}">
                <adec:decorative xmlns:adec="http://schemas.microsoft.com/office/drawing/2017/decorative" val="1"/>
              </a:ext>
            </a:extLst>
          </p:cNvPr>
          <p:cNvSpPr/>
          <p:nvPr/>
        </p:nvSpPr>
        <p:spPr>
          <a:xfrm>
            <a:off x="5147735" y="3102451"/>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32B707-2004-CB32-910E-24AEAE3AD8BA}"/>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Thinking Rationally?</a:t>
            </a:r>
          </a:p>
        </p:txBody>
      </p:sp>
      <p:sp>
        <p:nvSpPr>
          <p:cNvPr id="3" name="Content Placeholder 2"/>
          <p:cNvSpPr>
            <a:spLocks noGrp="1"/>
          </p:cNvSpPr>
          <p:nvPr>
            <p:ph idx="1"/>
          </p:nvPr>
        </p:nvSpPr>
        <p:spPr>
          <a:xfrm>
            <a:off x="628650" y="1495556"/>
            <a:ext cx="7886700" cy="3228844"/>
          </a:xfrm>
        </p:spPr>
        <p:txBody>
          <a:bodyPr>
            <a:normAutofit fontScale="77500" lnSpcReduction="20000"/>
          </a:bodyPr>
          <a:lstStyle/>
          <a:p>
            <a:pPr>
              <a:buFontTx/>
              <a:buChar char="•"/>
            </a:pPr>
            <a:r>
              <a:rPr lang="en-US" b="1" dirty="0"/>
              <a:t>Thinking Rationality</a:t>
            </a:r>
            <a:r>
              <a:rPr lang="en-US" dirty="0"/>
              <a:t>: Draw sensible conclusions from facts, logic and data.</a:t>
            </a:r>
          </a:p>
          <a:p>
            <a:pPr>
              <a:buFontTx/>
              <a:buChar char="•"/>
            </a:pPr>
            <a:r>
              <a:rPr lang="en-US" b="1" dirty="0"/>
              <a:t>Logic</a:t>
            </a:r>
            <a:r>
              <a:rPr lang="en-US" dirty="0"/>
              <a:t>: A chain of argument that always yield correct conclusions. </a:t>
            </a:r>
            <a:br>
              <a:rPr lang="en-US" dirty="0"/>
            </a:br>
            <a:r>
              <a:rPr lang="en-US" sz="1800" dirty="0"/>
              <a:t>E.g., “Socrates is a man; all men are mortal; therefore, Socrates is mortal.”</a:t>
            </a:r>
            <a:endParaRPr lang="en-US" sz="2000" dirty="0"/>
          </a:p>
          <a:p>
            <a:pPr>
              <a:buFontTx/>
              <a:buChar char="•"/>
            </a:pPr>
            <a:r>
              <a:rPr lang="en-US" b="1" dirty="0"/>
              <a:t>Logic-based approach to AI</a:t>
            </a:r>
            <a:r>
              <a:rPr lang="en-US" dirty="0"/>
              <a:t>: Describe a problem in formal logic notation and apply general deduction procedures to solve it.</a:t>
            </a:r>
            <a:br>
              <a:rPr lang="en-US" dirty="0"/>
            </a:br>
            <a:r>
              <a:rPr lang="en-US" dirty="0"/>
              <a:t>Issues:</a:t>
            </a:r>
          </a:p>
          <a:p>
            <a:pPr lvl="1"/>
            <a:r>
              <a:rPr lang="en-US" dirty="0"/>
              <a:t>Describing real-world problems and knowledge using logic notation is hard.</a:t>
            </a:r>
          </a:p>
          <a:p>
            <a:pPr lvl="1"/>
            <a:r>
              <a:rPr lang="en-US" dirty="0"/>
              <a:t>Computational complexity of finding the solution.</a:t>
            </a:r>
          </a:p>
          <a:p>
            <a:pPr lvl="1"/>
            <a:r>
              <a:rPr lang="en-US" dirty="0"/>
              <a:t>Much intelligent or “rational” behavior in an uncertain world cannot be defined by simple logic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1752600" y="4876800"/>
                <a:ext cx="60007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Example: 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a14:m>
                <a:endParaRPr lang="en-US" dirty="0"/>
              </a:p>
              <a:p>
                <a:pPr indent="-114300" algn="ctr"/>
                <a:endParaRPr lang="en-US" dirty="0"/>
              </a:p>
              <a:p>
                <a:pPr indent="-114300" algn="ctr"/>
                <a:r>
                  <a:rPr lang="en-US" dirty="0"/>
                  <a:t>Should it rather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1752600" y="4876800"/>
                <a:ext cx="6000750" cy="1716367"/>
              </a:xfrm>
              <a:prstGeom prst="rect">
                <a:avLst/>
              </a:prstGeom>
              <a:blipFill>
                <a:blip r:embed="rId3"/>
                <a:stretch>
                  <a:fillRect t="-1408"/>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47419120"/>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theme/theme1.xml><?xml version="1.0" encoding="utf-8"?>
<a:theme xmlns:a="http://schemas.openxmlformats.org/drawingml/2006/main" name="Office 2013 - 2022 Theme">
  <a:themeElements>
    <a:clrScheme name="AI_high_contrast">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F9ED5"/>
      </a:accent4>
      <a:accent5>
        <a:srgbClr val="A02B93"/>
      </a:accent5>
      <a:accent6>
        <a:srgbClr val="377620"/>
      </a:accent6>
      <a:hlink>
        <a:srgbClr val="467886"/>
      </a:hlink>
      <a:folHlink>
        <a:srgbClr val="96607D"/>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14101</TotalTime>
  <Words>2290</Words>
  <Application>Microsoft Office PowerPoint</Application>
  <PresentationFormat>On-screen Show (4:3)</PresentationFormat>
  <Paragraphs>345</Paragraphs>
  <Slides>36</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Cambria Math</vt:lpstr>
      <vt:lpstr>MercurySSm-Book-Pro_Web</vt:lpstr>
      <vt:lpstr>Open Sans</vt:lpstr>
      <vt:lpstr>source sans pro</vt:lpstr>
      <vt:lpstr>Times New Roman</vt:lpstr>
      <vt:lpstr>Office 2013 - 2022 Theme</vt:lpstr>
      <vt:lpstr>CS 5/7320  Artificial Intelligence  Introduction to AI  AIMA Chapters 1 + 27</vt:lpstr>
      <vt:lpstr>Agenda</vt:lpstr>
      <vt:lpstr>What is Artificial Intelligence?</vt:lpstr>
      <vt:lpstr>What is Intelligence?</vt:lpstr>
      <vt:lpstr>The Goal of AI</vt:lpstr>
      <vt:lpstr>Cognitive Sciences</vt:lpstr>
      <vt:lpstr>Alan Turing (1950) “Computing machinery and intelligence”</vt:lpstr>
      <vt:lpstr>Turing Test: Criticism</vt:lpstr>
      <vt:lpstr>Thinking Rationally?</vt:lpstr>
      <vt:lpstr>Acting Rationally</vt:lpstr>
      <vt:lpstr>The Type of AI is Covered in this Course</vt:lpstr>
      <vt:lpstr>Intelligent Agents</vt:lpstr>
      <vt:lpstr>Components of an Intelligent Agent</vt:lpstr>
      <vt:lpstr>Artificial Intelligence  vs. Machine Learning</vt:lpstr>
      <vt:lpstr>Example: Self-Driving Car</vt:lpstr>
      <vt:lpstr>Example: Homework and LLMs</vt:lpstr>
      <vt:lpstr>The History of AI</vt:lpstr>
      <vt:lpstr>The Timeline of AI Development</vt:lpstr>
      <vt:lpstr>What accounts for recent successes in AI?</vt:lpstr>
      <vt:lpstr>“Moravec’s Paradox”</vt:lpstr>
      <vt:lpstr>The AI Effect:  AI gets no respect?</vt:lpstr>
      <vt:lpstr>AI Today</vt:lpstr>
      <vt:lpstr>Vision and Image Processing</vt:lpstr>
      <vt:lpstr>Natural Language Processing</vt:lpstr>
      <vt:lpstr>Robotics</vt:lpstr>
      <vt:lpstr>AI Ethics &amp; Safety</vt:lpstr>
      <vt:lpstr>Commonly-Cited Safety and  Ethics Principles</vt:lpstr>
      <vt:lpstr>European Union</vt:lpstr>
      <vt:lpstr>In the United States</vt:lpstr>
      <vt:lpstr>European Union Study</vt:lpstr>
      <vt:lpstr>Google</vt:lpstr>
      <vt:lpstr>US White House Executive Order 14110</vt:lpstr>
      <vt:lpstr>Fairness: Algorithmic Bias</vt:lpstr>
      <vt:lpstr>Types of AI Safety</vt:lpstr>
      <vt:lpstr>AI Safety and Optimizers</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98</cp:revision>
  <dcterms:created xsi:type="dcterms:W3CDTF">2021-01-29T15:10:36Z</dcterms:created>
  <dcterms:modified xsi:type="dcterms:W3CDTF">2025-02-21T15:28:27Z</dcterms:modified>
</cp:coreProperties>
</file>